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9"/>
  </p:notesMasterIdLst>
  <p:handoutMasterIdLst>
    <p:handoutMasterId r:id="rId20"/>
  </p:handoutMasterIdLst>
  <p:sldIdLst>
    <p:sldId id="286" r:id="rId2"/>
    <p:sldId id="279" r:id="rId3"/>
    <p:sldId id="267" r:id="rId4"/>
    <p:sldId id="268" r:id="rId5"/>
    <p:sldId id="269" r:id="rId6"/>
    <p:sldId id="270" r:id="rId7"/>
    <p:sldId id="271" r:id="rId8"/>
    <p:sldId id="281" r:id="rId9"/>
    <p:sldId id="282" r:id="rId10"/>
    <p:sldId id="283" r:id="rId11"/>
    <p:sldId id="280" r:id="rId12"/>
    <p:sldId id="284" r:id="rId13"/>
    <p:sldId id="285" r:id="rId14"/>
    <p:sldId id="273" r:id="rId15"/>
    <p:sldId id="274" r:id="rId16"/>
    <p:sldId id="275" r:id="rId17"/>
    <p:sldId id="287" r:id="rId18"/>
  </p:sldIdLst>
  <p:sldSz cx="9144000" cy="6858000" type="screen4x3"/>
  <p:notesSz cx="6797675" cy="9928225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ลักษณะสีปานกลาง 2 - เน้น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780" y="5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EXC\Desktop\&#3648;&#3629;&#3585;\&#3626;&#3656;&#3623;&#3609;&#3605;&#3633;&#3623;+&#3626;&#3641;&#3605;&#3619;&#3588;&#3635;&#3609;&#3623;&#3603;\&#3623;&#3636;&#3608;&#3637;&#3607;&#3635;&#3585;&#3619;&#3634;&#3615;2&#3649;&#3585;&#3609;.xlsx" TargetMode="External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H:\ECO%20sticker%20ID%20(11.1.59)%20add%20CO2-2%20-%20Dusit.xlsx" TargetMode="External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oleObject" Target="file:///H:\ECO%20sticker%20ID%20(11.1.59)%20add%20CO2-2%20-%20Dusit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PH"/>
  <c:chart>
    <c:title>
      <c:layout>
        <c:manualLayout>
          <c:xMode val="edge"/>
          <c:yMode val="edge"/>
          <c:x val="0.49083001661189934"/>
          <c:y val="5.8249246815713293E-2"/>
        </c:manualLayout>
      </c:layout>
      <c:txPr>
        <a:bodyPr/>
        <a:lstStyle/>
        <a:p>
          <a:pPr>
            <a:defRPr lang="th-TH"/>
          </a:pPr>
          <a:endParaRPr lang="en-US"/>
        </a:p>
      </c:txPr>
    </c:title>
    <c:plotArea>
      <c:layout>
        <c:manualLayout>
          <c:layoutTarget val="inner"/>
          <c:xMode val="edge"/>
          <c:yMode val="edge"/>
          <c:x val="6.646702755905512E-2"/>
          <c:y val="0.18793750000000004"/>
          <c:w val="0.84471226542324518"/>
          <c:h val="0.8120624999999999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Volume in 2014: Units</c:v>
                </c:pt>
              </c:strCache>
            </c:strRef>
          </c:tx>
          <c:dLbls>
            <c:dLbl>
              <c:idx val="0"/>
              <c:layout>
                <c:manualLayout>
                  <c:x val="6.9356428371697794E-3"/>
                  <c:y val="3.0896485357836054E-2"/>
                </c:manualLayout>
              </c:layout>
              <c:showVal val="1"/>
            </c:dLbl>
            <c:dLbl>
              <c:idx val="1"/>
              <c:layout>
                <c:manualLayout>
                  <c:x val="-5.1553699666345995E-3"/>
                  <c:y val="-1.644016677885464E-2"/>
                </c:manualLayout>
              </c:layout>
              <c:showVal val="1"/>
            </c:dLbl>
            <c:dLbl>
              <c:idx val="2"/>
              <c:layout>
                <c:manualLayout>
                  <c:x val="2.7769527085482614E-3"/>
                  <c:y val="-2.2340246508557787E-2"/>
                </c:manualLayout>
              </c:layout>
              <c:showVal val="1"/>
            </c:dLbl>
            <c:dLbl>
              <c:idx val="3"/>
              <c:layout>
                <c:manualLayout>
                  <c:x val="-1.356385379003631E-2"/>
                  <c:y val="-2.2323091551919076E-2"/>
                </c:manualLayout>
              </c:layout>
              <c:showVal val="1"/>
            </c:dLbl>
            <c:txPr>
              <a:bodyPr/>
              <a:lstStyle/>
              <a:p>
                <a:pPr>
                  <a:defRPr lang="th-TH"/>
                </a:pPr>
                <a:endParaRPr lang="en-US"/>
              </a:p>
            </c:txPr>
            <c:showVal val="1"/>
          </c:dLbls>
          <c:cat>
            <c:strRef>
              <c:f>Sheet1!$A$2:$A$5</c:f>
              <c:strCache>
                <c:ptCount val="4"/>
                <c:pt idx="0">
                  <c:v>&lt;2,000 cc</c:v>
                </c:pt>
                <c:pt idx="1">
                  <c:v>2,001-2,500 cc</c:v>
                </c:pt>
                <c:pt idx="2">
                  <c:v>2,501-3,000 cc</c:v>
                </c:pt>
                <c:pt idx="3">
                  <c:v>3,000 cc</c:v>
                </c:pt>
              </c:strCache>
            </c:strRef>
          </c:cat>
          <c:val>
            <c:numRef>
              <c:f>Sheet1!$B$2:$B$5</c:f>
              <c:numCache>
                <c:formatCode>_-* #,##0_-;\-* #,##0_-;_-* "-"??_-;_-@_-</c:formatCode>
                <c:ptCount val="4"/>
                <c:pt idx="0">
                  <c:v>268954</c:v>
                </c:pt>
                <c:pt idx="1">
                  <c:v>15470</c:v>
                </c:pt>
                <c:pt idx="2">
                  <c:v>539</c:v>
                </c:pt>
                <c:pt idx="3">
                  <c:v>143</c:v>
                </c:pt>
              </c:numCache>
            </c:numRef>
          </c:val>
        </c:ser>
        <c:dLbls/>
        <c:gapWidth val="100"/>
        <c:axId val="127011456"/>
        <c:axId val="127029632"/>
      </c:barChart>
      <c:catAx>
        <c:axId val="127011456"/>
        <c:scaling>
          <c:orientation val="minMax"/>
        </c:scaling>
        <c:axPos val="b"/>
        <c:tickLblPos val="nextTo"/>
        <c:txPr>
          <a:bodyPr/>
          <a:lstStyle/>
          <a:p>
            <a:pPr>
              <a:defRPr lang="th-TH"/>
            </a:pPr>
            <a:endParaRPr lang="en-US"/>
          </a:p>
        </c:txPr>
        <c:crossAx val="127029632"/>
        <c:crosses val="autoZero"/>
        <c:auto val="1"/>
        <c:lblAlgn val="ctr"/>
        <c:lblOffset val="100"/>
      </c:catAx>
      <c:valAx>
        <c:axId val="127029632"/>
        <c:scaling>
          <c:orientation val="minMax"/>
        </c:scaling>
        <c:axPos val="l"/>
        <c:majorGridlines/>
        <c:numFmt formatCode="_-* #,##0_-;\-* #,##0_-;_-* &quot;-&quot;??_-;_-@_-" sourceLinked="1"/>
        <c:tickLblPos val="nextTo"/>
        <c:txPr>
          <a:bodyPr/>
          <a:lstStyle/>
          <a:p>
            <a:pPr>
              <a:defRPr lang="th-TH"/>
            </a:pPr>
            <a:endParaRPr lang="en-US"/>
          </a:p>
        </c:txPr>
        <c:crossAx val="1270114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th-TH"/>
          </a:pPr>
          <a:endParaRPr lang="en-US"/>
        </a:p>
      </c:txPr>
    </c:legend>
    <c:plotVisOnly val="1"/>
    <c:dispBlanksAs val="gap"/>
  </c:chart>
  <c:spPr>
    <a:solidFill>
      <a:schemeClr val="accent3">
        <a:lumMod val="20000"/>
        <a:lumOff val="80000"/>
      </a:schemeClr>
    </a:solidFill>
    <a:ln>
      <a:solidFill>
        <a:schemeClr val="accent3">
          <a:lumMod val="50000"/>
        </a:schemeClr>
      </a:solidFill>
    </a:ln>
  </c:spPr>
  <c:txPr>
    <a:bodyPr/>
    <a:lstStyle/>
    <a:p>
      <a:pPr>
        <a:defRPr sz="1100">
          <a:solidFill>
            <a:srgbClr val="00206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PH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quantity</c:v>
                </c:pt>
              </c:strCache>
            </c:strRef>
          </c:tx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3.93%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1.3888888888888893E-2"/>
                  <c:y val="-2.5392341669752405E-3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1.31%</a:t>
                    </a:r>
                    <a:endParaRPr lang="en-US"/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61.42%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4.12%</a:t>
                    </a:r>
                    <a:endParaRPr lang="en-US"/>
                  </a:p>
                </c:rich>
              </c:tx>
              <c:showVal val="1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15.16%</a:t>
                    </a:r>
                    <a:endParaRPr lang="en-US"/>
                  </a:p>
                </c:rich>
              </c:tx>
              <c:showVal val="1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10.43%</a:t>
                    </a:r>
                    <a:endParaRPr lang="en-US"/>
                  </a:p>
                </c:rich>
              </c:tx>
              <c:showVal val="1"/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3.47%</a:t>
                    </a:r>
                    <a:endParaRPr lang="en-US"/>
                  </a:p>
                </c:rich>
              </c:tx>
              <c:showVal val="1"/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0.14%</a:t>
                    </a:r>
                    <a:endParaRPr lang="en-US"/>
                  </a:p>
                </c:rich>
              </c:tx>
              <c:showVal val="1"/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0.01%</a:t>
                    </a:r>
                    <a:endParaRPr lang="en-US"/>
                  </a:p>
                </c:rich>
              </c:tx>
              <c:showVal val="1"/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en-US" smtClean="0"/>
                      <a:t>67.63% </a:t>
                    </a:r>
                    <a:endParaRPr lang="en-US"/>
                  </a:p>
                </c:rich>
              </c:tx>
              <c:showVal val="1"/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en-US" smtClean="0"/>
                      <a:t>24.04% </a:t>
                    </a:r>
                    <a:endParaRPr lang="en-US"/>
                  </a:p>
                </c:rich>
              </c:tx>
              <c:showVal val="1"/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/>
                      <a:t> </a:t>
                    </a:r>
                    <a:r>
                      <a:rPr lang="en-US" smtClean="0"/>
                      <a:t>8.33%</a:t>
                    </a:r>
                    <a:endParaRPr lang="en-US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lang="th-TH"/>
                </a:pPr>
                <a:endParaRPr lang="en-US"/>
              </a:p>
            </c:txPr>
            <c:showVal val="1"/>
          </c:dLbls>
          <c:cat>
            <c:strRef>
              <c:f>Sheet1!$A$2:$A$13</c:f>
              <c:strCache>
                <c:ptCount val="12"/>
                <c:pt idx="0">
                  <c:v>1,200</c:v>
                </c:pt>
                <c:pt idx="1">
                  <c:v>1,400</c:v>
                </c:pt>
                <c:pt idx="2">
                  <c:v>1,500</c:v>
                </c:pt>
                <c:pt idx="3">
                  <c:v>1,600</c:v>
                </c:pt>
                <c:pt idx="4">
                  <c:v>1,800</c:v>
                </c:pt>
                <c:pt idx="5">
                  <c:v>2,000</c:v>
                </c:pt>
                <c:pt idx="6">
                  <c:v>2,001-2,500</c:v>
                </c:pt>
                <c:pt idx="7">
                  <c:v>2,501-3,000</c:v>
                </c:pt>
                <c:pt idx="8">
                  <c:v>more than 3,000</c:v>
                </c:pt>
                <c:pt idx="9">
                  <c:v>≤3,250 </c:v>
                </c:pt>
                <c:pt idx="10">
                  <c:v>≤3,250   (DC)</c:v>
                </c:pt>
                <c:pt idx="11">
                  <c:v>≤3,250 (PPV)</c:v>
                </c:pt>
              </c:strCache>
            </c:strRef>
          </c:cat>
          <c:val>
            <c:numRef>
              <c:f>Sheet1!$B$2:$B$13</c:f>
              <c:numCache>
                <c:formatCode>#,##0</c:formatCode>
                <c:ptCount val="12"/>
                <c:pt idx="0">
                  <c:v>10035</c:v>
                </c:pt>
                <c:pt idx="1">
                  <c:v>3359</c:v>
                </c:pt>
                <c:pt idx="2">
                  <c:v>156925</c:v>
                </c:pt>
                <c:pt idx="3">
                  <c:v>10529</c:v>
                </c:pt>
                <c:pt idx="4">
                  <c:v>38742</c:v>
                </c:pt>
                <c:pt idx="5">
                  <c:v>26652</c:v>
                </c:pt>
                <c:pt idx="6">
                  <c:v>8856</c:v>
                </c:pt>
                <c:pt idx="7">
                  <c:v>357</c:v>
                </c:pt>
                <c:pt idx="8" formatCode="General">
                  <c:v>29</c:v>
                </c:pt>
                <c:pt idx="9" formatCode="_-* #,##0_-;\-* #,##0_-;_-* &quot;-&quot;??_-;_-@_-">
                  <c:v>221358</c:v>
                </c:pt>
                <c:pt idx="10" formatCode="_-* #,##0_-;\-* #,##0_-;_-* &quot;-&quot;??_-;_-@_-">
                  <c:v>78679</c:v>
                </c:pt>
                <c:pt idx="11" formatCode="_-* #,##0_-;\-* #,##0_-;_-* &quot;-&quot;??_-;_-@_-">
                  <c:v>27282</c:v>
                </c:pt>
              </c:numCache>
            </c:numRef>
          </c:val>
        </c:ser>
        <c:dLbls/>
        <c:axId val="84770816"/>
        <c:axId val="84772352"/>
      </c:barChart>
      <c:lineChart>
        <c:grouping val="standard"/>
        <c:ser>
          <c:idx val="1"/>
          <c:order val="1"/>
          <c:tx>
            <c:strRef>
              <c:f>Sheet1!$C$1</c:f>
              <c:strCache>
                <c:ptCount val="1"/>
                <c:pt idx="0">
                  <c:v>co2</c:v>
                </c:pt>
              </c:strCache>
            </c:strRef>
          </c:tx>
          <c:dLbls>
            <c:dLbl>
              <c:idx val="0"/>
              <c:layout>
                <c:manualLayout>
                  <c:x val="-2.5213199851687063E-2"/>
                  <c:y val="-6.7878779240750295E-2"/>
                </c:manualLayout>
              </c:layout>
              <c:showVal val="1"/>
            </c:dLbl>
            <c:dLbl>
              <c:idx val="1"/>
              <c:layout>
                <c:manualLayout>
                  <c:x val="-2.9662588060808338E-2"/>
                  <c:y val="-5.4949487956797861E-2"/>
                </c:manualLayout>
              </c:layout>
              <c:showVal val="1"/>
            </c:dLbl>
            <c:dLbl>
              <c:idx val="2"/>
              <c:layout>
                <c:manualLayout>
                  <c:x val="-2.6696329254727483E-2"/>
                  <c:y val="-4.8484842314821572E-2"/>
                </c:manualLayout>
              </c:layout>
              <c:showVal val="1"/>
            </c:dLbl>
            <c:dLbl>
              <c:idx val="3"/>
              <c:layout>
                <c:manualLayout>
                  <c:x val="-2.3730070448646647E-2"/>
                  <c:y val="-3.5555551030869194E-2"/>
                </c:manualLayout>
              </c:layout>
              <c:showVal val="1"/>
            </c:dLbl>
            <c:dLbl>
              <c:idx val="4"/>
              <c:layout>
                <c:manualLayout>
                  <c:x val="-1.9280682239525455E-2"/>
                  <c:y val="-4.5252519493833514E-2"/>
                </c:manualLayout>
              </c:layout>
              <c:showVal val="1"/>
            </c:dLbl>
            <c:dLbl>
              <c:idx val="5"/>
              <c:layout>
                <c:manualLayout>
                  <c:x val="-2.5213199851687004E-2"/>
                  <c:y val="-4.8484842314821572E-2"/>
                </c:manualLayout>
              </c:layout>
              <c:showVal val="1"/>
            </c:dLbl>
            <c:dLbl>
              <c:idx val="6"/>
              <c:layout>
                <c:manualLayout>
                  <c:x val="-2.6696329254727483E-2"/>
                  <c:y val="-5.1717165135809734E-2"/>
                </c:manualLayout>
              </c:layout>
              <c:showVal val="1"/>
            </c:dLbl>
            <c:dLbl>
              <c:idx val="7"/>
              <c:layout>
                <c:manualLayout>
                  <c:x val="-3.1145717463848734E-2"/>
                  <c:y val="-3.8787873851857307E-2"/>
                </c:manualLayout>
              </c:layout>
              <c:showVal val="1"/>
            </c:dLbl>
            <c:dLbl>
              <c:idx val="8"/>
              <c:layout>
                <c:manualLayout>
                  <c:x val="-2.6696329254727483E-2"/>
                  <c:y val="-3.232322820988108E-2"/>
                </c:manualLayout>
              </c:layout>
              <c:showVal val="1"/>
            </c:dLbl>
            <c:dLbl>
              <c:idx val="9"/>
              <c:layout>
                <c:manualLayout>
                  <c:x val="-2.5213199851686952E-2"/>
                  <c:y val="-6.1414133598774061E-2"/>
                </c:manualLayout>
              </c:layout>
              <c:showVal val="1"/>
            </c:dLbl>
            <c:dLbl>
              <c:idx val="10"/>
              <c:layout>
                <c:manualLayout>
                  <c:x val="-2.2246941045606237E-2"/>
                  <c:y val="-5.8181810777785947E-2"/>
                </c:manualLayout>
              </c:layout>
              <c:showVal val="1"/>
            </c:dLbl>
            <c:dLbl>
              <c:idx val="11"/>
              <c:layout>
                <c:manualLayout>
                  <c:x val="-2.817945865776789E-2"/>
                  <c:y val="-5.4949487956797861E-2"/>
                </c:manualLayout>
              </c:layout>
              <c:showVal val="1"/>
            </c:dLbl>
            <c:txPr>
              <a:bodyPr/>
              <a:lstStyle/>
              <a:p>
                <a:pPr>
                  <a:defRPr lang="th-TH" sz="1010" baseline="0">
                    <a:solidFill>
                      <a:srgbClr val="FF0000"/>
                    </a:solidFill>
                  </a:defRPr>
                </a:pPr>
                <a:endParaRPr lang="en-US"/>
              </a:p>
            </c:txPr>
            <c:showVal val="1"/>
          </c:dLbls>
          <c:val>
            <c:numRef>
              <c:f>Sheet1!$C$2:$C$13</c:f>
              <c:numCache>
                <c:formatCode>General</c:formatCode>
                <c:ptCount val="12"/>
                <c:pt idx="0">
                  <c:v>120</c:v>
                </c:pt>
                <c:pt idx="1">
                  <c:v>151</c:v>
                </c:pt>
                <c:pt idx="2">
                  <c:v>157</c:v>
                </c:pt>
                <c:pt idx="3">
                  <c:v>171</c:v>
                </c:pt>
                <c:pt idx="4">
                  <c:v>180</c:v>
                </c:pt>
                <c:pt idx="5">
                  <c:v>200</c:v>
                </c:pt>
                <c:pt idx="6">
                  <c:v>207</c:v>
                </c:pt>
                <c:pt idx="7">
                  <c:v>309</c:v>
                </c:pt>
                <c:pt idx="8">
                  <c:v>321</c:v>
                </c:pt>
                <c:pt idx="9">
                  <c:v>234</c:v>
                </c:pt>
                <c:pt idx="10">
                  <c:v>239</c:v>
                </c:pt>
                <c:pt idx="11">
                  <c:v>239</c:v>
                </c:pt>
              </c:numCache>
            </c:numRef>
          </c:val>
        </c:ser>
        <c:dLbls/>
        <c:marker val="1"/>
        <c:axId val="84792064"/>
        <c:axId val="84773888"/>
      </c:lineChart>
      <c:catAx>
        <c:axId val="84770816"/>
        <c:scaling>
          <c:orientation val="minMax"/>
        </c:scaling>
        <c:axPos val="b"/>
        <c:tickLblPos val="nextTo"/>
        <c:txPr>
          <a:bodyPr/>
          <a:lstStyle/>
          <a:p>
            <a:pPr>
              <a:defRPr lang="th-TH" sz="800"/>
            </a:pPr>
            <a:endParaRPr lang="en-US"/>
          </a:p>
        </c:txPr>
        <c:crossAx val="84772352"/>
        <c:crosses val="autoZero"/>
        <c:auto val="1"/>
        <c:lblAlgn val="ctr"/>
        <c:lblOffset val="100"/>
      </c:catAx>
      <c:valAx>
        <c:axId val="84772352"/>
        <c:scaling>
          <c:orientation val="minMax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lang="th-TH" sz="800"/>
            </a:pPr>
            <a:endParaRPr lang="en-US"/>
          </a:p>
        </c:txPr>
        <c:crossAx val="84770816"/>
        <c:crosses val="autoZero"/>
        <c:crossBetween val="between"/>
      </c:valAx>
      <c:valAx>
        <c:axId val="84773888"/>
        <c:scaling>
          <c:orientation val="minMax"/>
        </c:scaling>
        <c:axPos val="r"/>
        <c:numFmt formatCode="General" sourceLinked="1"/>
        <c:tickLblPos val="nextTo"/>
        <c:txPr>
          <a:bodyPr/>
          <a:lstStyle/>
          <a:p>
            <a:pPr>
              <a:defRPr lang="th-TH"/>
            </a:pPr>
            <a:endParaRPr lang="en-US"/>
          </a:p>
        </c:txPr>
        <c:crossAx val="84792064"/>
        <c:crosses val="max"/>
        <c:crossBetween val="between"/>
      </c:valAx>
      <c:catAx>
        <c:axId val="84792064"/>
        <c:scaling>
          <c:orientation val="minMax"/>
        </c:scaling>
        <c:delete val="1"/>
        <c:axPos val="b"/>
        <c:tickLblPos val="nextTo"/>
        <c:crossAx val="84773888"/>
        <c:crosses val="autoZero"/>
        <c:auto val="1"/>
        <c:lblAlgn val="ctr"/>
        <c:lblOffset val="100"/>
      </c:catAx>
    </c:plotArea>
    <c:legend>
      <c:legendPos val="t"/>
      <c:layout>
        <c:manualLayout>
          <c:xMode val="edge"/>
          <c:yMode val="edge"/>
          <c:x val="0.2163708459519483"/>
          <c:y val="0.15281321007513937"/>
          <c:w val="0.16468972524151942"/>
          <c:h val="5.8449813606959208E-2"/>
        </c:manualLayout>
      </c:layout>
      <c:txPr>
        <a:bodyPr/>
        <a:lstStyle/>
        <a:p>
          <a:pPr>
            <a:defRPr lang="th-TH"/>
          </a:pPr>
          <a:endParaRPr lang="en-US"/>
        </a:p>
      </c:txPr>
    </c:legend>
    <c:plotVisOnly val="1"/>
    <c:dispBlanksAs val="gap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PH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0506157042869645"/>
          <c:y val="0.10058646835812192"/>
          <c:w val="0.88317443132108475"/>
          <c:h val="0.84264216972878392"/>
        </c:manualLayout>
      </c:layout>
      <c:scatterChart>
        <c:scatterStyle val="lineMarker"/>
        <c:ser>
          <c:idx val="0"/>
          <c:order val="0"/>
          <c:tx>
            <c:strRef>
              <c:f>'จริง-2554'!$B$4</c:f>
              <c:strCache>
                <c:ptCount val="1"/>
                <c:pt idx="0">
                  <c:v>Pickup</c:v>
                </c:pt>
              </c:strCache>
            </c:strRef>
          </c:tx>
          <c:spPr>
            <a:ln w="19050">
              <a:noFill/>
            </a:ln>
          </c:spPr>
          <c:xVal>
            <c:numRef>
              <c:f>'จริง-2554'!$A$5:$A$150</c:f>
              <c:numCache>
                <c:formatCode>_-* #,##0.0_-;\-* #,##0.0_-;_-* "-"??_-;_-@_-</c:formatCode>
                <c:ptCount val="146"/>
                <c:pt idx="0">
                  <c:v>0.1</c:v>
                </c:pt>
                <c:pt idx="1">
                  <c:v>0.3000000000000001</c:v>
                </c:pt>
                <c:pt idx="2">
                  <c:v>0.5</c:v>
                </c:pt>
                <c:pt idx="3">
                  <c:v>0.70000000000000007</c:v>
                </c:pt>
                <c:pt idx="4">
                  <c:v>0.89999999999999991</c:v>
                </c:pt>
                <c:pt idx="5">
                  <c:v>1.0999999999999996</c:v>
                </c:pt>
                <c:pt idx="6">
                  <c:v>1.2999999999999996</c:v>
                </c:pt>
                <c:pt idx="7">
                  <c:v>1.4999999999999996</c:v>
                </c:pt>
                <c:pt idx="8">
                  <c:v>1.6999999999999995</c:v>
                </c:pt>
                <c:pt idx="9">
                  <c:v>1.8999999999999995</c:v>
                </c:pt>
                <c:pt idx="10">
                  <c:v>2.0999999999999992</c:v>
                </c:pt>
                <c:pt idx="11">
                  <c:v>2.2999999999999998</c:v>
                </c:pt>
                <c:pt idx="12">
                  <c:v>2.5</c:v>
                </c:pt>
                <c:pt idx="13">
                  <c:v>2.7</c:v>
                </c:pt>
                <c:pt idx="14">
                  <c:v>2.9000000000000004</c:v>
                </c:pt>
                <c:pt idx="15">
                  <c:v>3.1000000000000005</c:v>
                </c:pt>
                <c:pt idx="16">
                  <c:v>3.3000000000000007</c:v>
                </c:pt>
                <c:pt idx="17">
                  <c:v>3.5000000000000009</c:v>
                </c:pt>
                <c:pt idx="18">
                  <c:v>3.7000000000000011</c:v>
                </c:pt>
                <c:pt idx="19">
                  <c:v>3.9000000000000008</c:v>
                </c:pt>
                <c:pt idx="20">
                  <c:v>4.1000000000000005</c:v>
                </c:pt>
                <c:pt idx="21">
                  <c:v>4.3000000000000016</c:v>
                </c:pt>
                <c:pt idx="22">
                  <c:v>4.5000000000000018</c:v>
                </c:pt>
                <c:pt idx="23">
                  <c:v>4.700000000000002</c:v>
                </c:pt>
                <c:pt idx="24">
                  <c:v>4.9000000000000021</c:v>
                </c:pt>
                <c:pt idx="25">
                  <c:v>5.1000000000000014</c:v>
                </c:pt>
                <c:pt idx="26">
                  <c:v>5.3000000000000025</c:v>
                </c:pt>
                <c:pt idx="27">
                  <c:v>5.5000000000000027</c:v>
                </c:pt>
                <c:pt idx="28">
                  <c:v>5.7000000000000028</c:v>
                </c:pt>
                <c:pt idx="29">
                  <c:v>5.900000000000003</c:v>
                </c:pt>
                <c:pt idx="30">
                  <c:v>6.1000000000000023</c:v>
                </c:pt>
                <c:pt idx="31">
                  <c:v>6.3000000000000025</c:v>
                </c:pt>
                <c:pt idx="32">
                  <c:v>6.5000000000000036</c:v>
                </c:pt>
                <c:pt idx="33">
                  <c:v>6.7000000000000037</c:v>
                </c:pt>
                <c:pt idx="34">
                  <c:v>6.9000000000000039</c:v>
                </c:pt>
                <c:pt idx="35">
                  <c:v>7.1000000000000041</c:v>
                </c:pt>
                <c:pt idx="36">
                  <c:v>7.3000000000000043</c:v>
                </c:pt>
                <c:pt idx="37">
                  <c:v>7.5000000000000044</c:v>
                </c:pt>
                <c:pt idx="38">
                  <c:v>7.7000000000000055</c:v>
                </c:pt>
                <c:pt idx="39">
                  <c:v>7.9000000000000057</c:v>
                </c:pt>
                <c:pt idx="40">
                  <c:v>8.100000000000005</c:v>
                </c:pt>
                <c:pt idx="41">
                  <c:v>8.3000000000000043</c:v>
                </c:pt>
                <c:pt idx="42">
                  <c:v>8.5000000000000036</c:v>
                </c:pt>
                <c:pt idx="43">
                  <c:v>8.7000000000000011</c:v>
                </c:pt>
                <c:pt idx="44">
                  <c:v>8.9000000000000021</c:v>
                </c:pt>
                <c:pt idx="45">
                  <c:v>9.1000000000000014</c:v>
                </c:pt>
                <c:pt idx="46">
                  <c:v>9.3000000000000007</c:v>
                </c:pt>
                <c:pt idx="47">
                  <c:v>9.5</c:v>
                </c:pt>
                <c:pt idx="48">
                  <c:v>9.7000000000000011</c:v>
                </c:pt>
                <c:pt idx="49">
                  <c:v>9.9000000000000021</c:v>
                </c:pt>
                <c:pt idx="50">
                  <c:v>10.100000000000001</c:v>
                </c:pt>
                <c:pt idx="51">
                  <c:v>10.299999999999999</c:v>
                </c:pt>
                <c:pt idx="52">
                  <c:v>10.499999999999998</c:v>
                </c:pt>
                <c:pt idx="53">
                  <c:v>10.699999999999998</c:v>
                </c:pt>
                <c:pt idx="54">
                  <c:v>10.899999999999999</c:v>
                </c:pt>
                <c:pt idx="55">
                  <c:v>11.099999999999996</c:v>
                </c:pt>
                <c:pt idx="56">
                  <c:v>11.299999999999995</c:v>
                </c:pt>
                <c:pt idx="57">
                  <c:v>11.499999999999996</c:v>
                </c:pt>
                <c:pt idx="58">
                  <c:v>11.699999999999994</c:v>
                </c:pt>
                <c:pt idx="59">
                  <c:v>11.899999999999995</c:v>
                </c:pt>
                <c:pt idx="60">
                  <c:v>12.099999999999994</c:v>
                </c:pt>
                <c:pt idx="61">
                  <c:v>12.299999999999992</c:v>
                </c:pt>
                <c:pt idx="62">
                  <c:v>12.499999999999991</c:v>
                </c:pt>
                <c:pt idx="63">
                  <c:v>12.69999999999999</c:v>
                </c:pt>
                <c:pt idx="64">
                  <c:v>12.899999999999991</c:v>
                </c:pt>
                <c:pt idx="65">
                  <c:v>13.099999999999989</c:v>
                </c:pt>
                <c:pt idx="66">
                  <c:v>13.299999999999986</c:v>
                </c:pt>
                <c:pt idx="67">
                  <c:v>13.499999999999988</c:v>
                </c:pt>
                <c:pt idx="68">
                  <c:v>13.699999999999987</c:v>
                </c:pt>
                <c:pt idx="69">
                  <c:v>13.899999999999986</c:v>
                </c:pt>
                <c:pt idx="70">
                  <c:v>14.099999999999985</c:v>
                </c:pt>
                <c:pt idx="71">
                  <c:v>14.299999999999985</c:v>
                </c:pt>
                <c:pt idx="72">
                  <c:v>14.499999999999984</c:v>
                </c:pt>
                <c:pt idx="73">
                  <c:v>14.699999999999983</c:v>
                </c:pt>
                <c:pt idx="74">
                  <c:v>14.899999999999984</c:v>
                </c:pt>
                <c:pt idx="75">
                  <c:v>15.099999999999982</c:v>
                </c:pt>
                <c:pt idx="76">
                  <c:v>15.299999999999979</c:v>
                </c:pt>
                <c:pt idx="77">
                  <c:v>15.49999999999998</c:v>
                </c:pt>
                <c:pt idx="78">
                  <c:v>15.69999999999998</c:v>
                </c:pt>
                <c:pt idx="79">
                  <c:v>15.899999999999979</c:v>
                </c:pt>
                <c:pt idx="80">
                  <c:v>16.099999999999977</c:v>
                </c:pt>
                <c:pt idx="81">
                  <c:v>16.299999999999976</c:v>
                </c:pt>
                <c:pt idx="82">
                  <c:v>16.499999999999972</c:v>
                </c:pt>
                <c:pt idx="83">
                  <c:v>16.699999999999974</c:v>
                </c:pt>
                <c:pt idx="84">
                  <c:v>16.899999999999974</c:v>
                </c:pt>
                <c:pt idx="85">
                  <c:v>17.099999999999973</c:v>
                </c:pt>
                <c:pt idx="86">
                  <c:v>17.299999999999972</c:v>
                </c:pt>
                <c:pt idx="87">
                  <c:v>17.499999999999972</c:v>
                </c:pt>
                <c:pt idx="88">
                  <c:v>17.699999999999971</c:v>
                </c:pt>
                <c:pt idx="89">
                  <c:v>17.89999999999997</c:v>
                </c:pt>
                <c:pt idx="90">
                  <c:v>18.099999999999969</c:v>
                </c:pt>
                <c:pt idx="91">
                  <c:v>18.299999999999969</c:v>
                </c:pt>
                <c:pt idx="92">
                  <c:v>18.499999999999964</c:v>
                </c:pt>
                <c:pt idx="93">
                  <c:v>18.699999999999967</c:v>
                </c:pt>
                <c:pt idx="94">
                  <c:v>18.899999999999967</c:v>
                </c:pt>
                <c:pt idx="95">
                  <c:v>19.099999999999966</c:v>
                </c:pt>
                <c:pt idx="96">
                  <c:v>19.299999999999962</c:v>
                </c:pt>
                <c:pt idx="97">
                  <c:v>19.499999999999961</c:v>
                </c:pt>
                <c:pt idx="98">
                  <c:v>19.699999999999964</c:v>
                </c:pt>
                <c:pt idx="99">
                  <c:v>19.899999999999963</c:v>
                </c:pt>
                <c:pt idx="100">
                  <c:v>20.099999999999962</c:v>
                </c:pt>
                <c:pt idx="101">
                  <c:v>20.299999999999962</c:v>
                </c:pt>
                <c:pt idx="102">
                  <c:v>20.499999999999957</c:v>
                </c:pt>
                <c:pt idx="103">
                  <c:v>20.69999999999996</c:v>
                </c:pt>
                <c:pt idx="104">
                  <c:v>20.899999999999959</c:v>
                </c:pt>
                <c:pt idx="105">
                  <c:v>21.099999999999959</c:v>
                </c:pt>
                <c:pt idx="106">
                  <c:v>21.299999999999955</c:v>
                </c:pt>
                <c:pt idx="107">
                  <c:v>21.499999999999954</c:v>
                </c:pt>
                <c:pt idx="108">
                  <c:v>21.699999999999957</c:v>
                </c:pt>
                <c:pt idx="109">
                  <c:v>21.899999999999956</c:v>
                </c:pt>
                <c:pt idx="110">
                  <c:v>22.099999999999952</c:v>
                </c:pt>
                <c:pt idx="111">
                  <c:v>22.299999999999951</c:v>
                </c:pt>
                <c:pt idx="112">
                  <c:v>22.49999999999995</c:v>
                </c:pt>
                <c:pt idx="113">
                  <c:v>22.699999999999953</c:v>
                </c:pt>
                <c:pt idx="114">
                  <c:v>22.899999999999952</c:v>
                </c:pt>
                <c:pt idx="115">
                  <c:v>23.099999999999952</c:v>
                </c:pt>
                <c:pt idx="116">
                  <c:v>23.299999999999947</c:v>
                </c:pt>
                <c:pt idx="117">
                  <c:v>23.499999999999947</c:v>
                </c:pt>
                <c:pt idx="118">
                  <c:v>23.69999999999995</c:v>
                </c:pt>
                <c:pt idx="119">
                  <c:v>23.899999999999949</c:v>
                </c:pt>
                <c:pt idx="120">
                  <c:v>24.099999999999945</c:v>
                </c:pt>
                <c:pt idx="121">
                  <c:v>24.299999999999944</c:v>
                </c:pt>
                <c:pt idx="122">
                  <c:v>24.499999999999943</c:v>
                </c:pt>
                <c:pt idx="123">
                  <c:v>24.699999999999946</c:v>
                </c:pt>
                <c:pt idx="124">
                  <c:v>24.899999999999942</c:v>
                </c:pt>
                <c:pt idx="125">
                  <c:v>25.099999999999941</c:v>
                </c:pt>
                <c:pt idx="126">
                  <c:v>25.29999999999994</c:v>
                </c:pt>
                <c:pt idx="127">
                  <c:v>25.49999999999994</c:v>
                </c:pt>
                <c:pt idx="128">
                  <c:v>25.699999999999942</c:v>
                </c:pt>
                <c:pt idx="129">
                  <c:v>25.899999999999942</c:v>
                </c:pt>
                <c:pt idx="130">
                  <c:v>26.099999999999937</c:v>
                </c:pt>
                <c:pt idx="131">
                  <c:v>26.299999999999937</c:v>
                </c:pt>
                <c:pt idx="132">
                  <c:v>26.499999999999936</c:v>
                </c:pt>
                <c:pt idx="133">
                  <c:v>26.699999999999939</c:v>
                </c:pt>
                <c:pt idx="134">
                  <c:v>26.899999999999935</c:v>
                </c:pt>
                <c:pt idx="135">
                  <c:v>27.099999999999934</c:v>
                </c:pt>
                <c:pt idx="136">
                  <c:v>27.299999999999933</c:v>
                </c:pt>
                <c:pt idx="137">
                  <c:v>27.499999999999932</c:v>
                </c:pt>
                <c:pt idx="138">
                  <c:v>27.699999999999932</c:v>
                </c:pt>
                <c:pt idx="139">
                  <c:v>27.899999999999931</c:v>
                </c:pt>
                <c:pt idx="140">
                  <c:v>28.09999999999993</c:v>
                </c:pt>
                <c:pt idx="141">
                  <c:v>28.29999999999993</c:v>
                </c:pt>
                <c:pt idx="142">
                  <c:v>28.499999999999929</c:v>
                </c:pt>
                <c:pt idx="143">
                  <c:v>28.699999999999932</c:v>
                </c:pt>
                <c:pt idx="144">
                  <c:v>28.899999999999928</c:v>
                </c:pt>
                <c:pt idx="145">
                  <c:v>29.099999999999927</c:v>
                </c:pt>
              </c:numCache>
            </c:numRef>
          </c:xVal>
          <c:yVal>
            <c:numRef>
              <c:f>'จริง-2554'!$B$5:$B$18</c:f>
              <c:numCache>
                <c:formatCode>0</c:formatCode>
                <c:ptCount val="14"/>
                <c:pt idx="0">
                  <c:v>240.73599999999999</c:v>
                </c:pt>
                <c:pt idx="1">
                  <c:v>229.97</c:v>
                </c:pt>
                <c:pt idx="2">
                  <c:v>228.077</c:v>
                </c:pt>
                <c:pt idx="3">
                  <c:v>232.73</c:v>
                </c:pt>
                <c:pt idx="4">
                  <c:v>232.33200000000002</c:v>
                </c:pt>
                <c:pt idx="5">
                  <c:v>223.61799999999999</c:v>
                </c:pt>
                <c:pt idx="6">
                  <c:v>220.44899999999998</c:v>
                </c:pt>
                <c:pt idx="7">
                  <c:v>220.97299999999998</c:v>
                </c:pt>
                <c:pt idx="8">
                  <c:v>204.45000000000002</c:v>
                </c:pt>
                <c:pt idx="9">
                  <c:v>213.34700000000001</c:v>
                </c:pt>
                <c:pt idx="10">
                  <c:v>286.39499999999992</c:v>
                </c:pt>
                <c:pt idx="11">
                  <c:v>217.77899999999997</c:v>
                </c:pt>
                <c:pt idx="12">
                  <c:v>218.25800000000001</c:v>
                </c:pt>
                <c:pt idx="13">
                  <c:v>207.511</c:v>
                </c:pt>
              </c:numCache>
            </c:numRef>
          </c:yVal>
        </c:ser>
        <c:ser>
          <c:idx val="1"/>
          <c:order val="1"/>
          <c:tx>
            <c:strRef>
              <c:f>'จริง-2554'!$C$4</c:f>
              <c:strCache>
                <c:ptCount val="1"/>
                <c:pt idx="0">
                  <c:v>Passenger Car</c:v>
                </c:pt>
              </c:strCache>
            </c:strRef>
          </c:tx>
          <c:spPr>
            <a:ln w="19050">
              <a:noFill/>
            </a:ln>
          </c:spPr>
          <c:xVal>
            <c:numRef>
              <c:f>'จริง-2554'!$A$5:$A$148</c:f>
              <c:numCache>
                <c:formatCode>_-* #,##0.0_-;\-* #,##0.0_-;_-* "-"??_-;_-@_-</c:formatCode>
                <c:ptCount val="144"/>
                <c:pt idx="0">
                  <c:v>0.1</c:v>
                </c:pt>
                <c:pt idx="1">
                  <c:v>0.3000000000000001</c:v>
                </c:pt>
                <c:pt idx="2">
                  <c:v>0.5</c:v>
                </c:pt>
                <c:pt idx="3">
                  <c:v>0.70000000000000007</c:v>
                </c:pt>
                <c:pt idx="4">
                  <c:v>0.89999999999999991</c:v>
                </c:pt>
                <c:pt idx="5">
                  <c:v>1.0999999999999996</c:v>
                </c:pt>
                <c:pt idx="6">
                  <c:v>1.2999999999999996</c:v>
                </c:pt>
                <c:pt idx="7">
                  <c:v>1.4999999999999996</c:v>
                </c:pt>
                <c:pt idx="8">
                  <c:v>1.6999999999999995</c:v>
                </c:pt>
                <c:pt idx="9">
                  <c:v>1.8999999999999995</c:v>
                </c:pt>
                <c:pt idx="10">
                  <c:v>2.0999999999999992</c:v>
                </c:pt>
                <c:pt idx="11">
                  <c:v>2.2999999999999998</c:v>
                </c:pt>
                <c:pt idx="12">
                  <c:v>2.5</c:v>
                </c:pt>
                <c:pt idx="13">
                  <c:v>2.7</c:v>
                </c:pt>
                <c:pt idx="14">
                  <c:v>2.9000000000000004</c:v>
                </c:pt>
                <c:pt idx="15">
                  <c:v>3.1000000000000005</c:v>
                </c:pt>
                <c:pt idx="16">
                  <c:v>3.3000000000000007</c:v>
                </c:pt>
                <c:pt idx="17">
                  <c:v>3.5000000000000009</c:v>
                </c:pt>
                <c:pt idx="18">
                  <c:v>3.7000000000000011</c:v>
                </c:pt>
                <c:pt idx="19">
                  <c:v>3.9000000000000008</c:v>
                </c:pt>
                <c:pt idx="20">
                  <c:v>4.1000000000000005</c:v>
                </c:pt>
                <c:pt idx="21">
                  <c:v>4.3000000000000016</c:v>
                </c:pt>
                <c:pt idx="22">
                  <c:v>4.5000000000000018</c:v>
                </c:pt>
                <c:pt idx="23">
                  <c:v>4.700000000000002</c:v>
                </c:pt>
                <c:pt idx="24">
                  <c:v>4.9000000000000021</c:v>
                </c:pt>
                <c:pt idx="25">
                  <c:v>5.1000000000000014</c:v>
                </c:pt>
                <c:pt idx="26">
                  <c:v>5.3000000000000025</c:v>
                </c:pt>
                <c:pt idx="27">
                  <c:v>5.5000000000000027</c:v>
                </c:pt>
                <c:pt idx="28">
                  <c:v>5.7000000000000028</c:v>
                </c:pt>
                <c:pt idx="29">
                  <c:v>5.900000000000003</c:v>
                </c:pt>
                <c:pt idx="30">
                  <c:v>6.1000000000000023</c:v>
                </c:pt>
                <c:pt idx="31">
                  <c:v>6.3000000000000025</c:v>
                </c:pt>
                <c:pt idx="32">
                  <c:v>6.5000000000000036</c:v>
                </c:pt>
                <c:pt idx="33">
                  <c:v>6.7000000000000037</c:v>
                </c:pt>
                <c:pt idx="34">
                  <c:v>6.9000000000000039</c:v>
                </c:pt>
                <c:pt idx="35">
                  <c:v>7.1000000000000041</c:v>
                </c:pt>
                <c:pt idx="36">
                  <c:v>7.3000000000000043</c:v>
                </c:pt>
                <c:pt idx="37">
                  <c:v>7.5000000000000044</c:v>
                </c:pt>
                <c:pt idx="38">
                  <c:v>7.7000000000000055</c:v>
                </c:pt>
                <c:pt idx="39">
                  <c:v>7.9000000000000057</c:v>
                </c:pt>
                <c:pt idx="40">
                  <c:v>8.100000000000005</c:v>
                </c:pt>
                <c:pt idx="41">
                  <c:v>8.3000000000000043</c:v>
                </c:pt>
                <c:pt idx="42">
                  <c:v>8.5000000000000036</c:v>
                </c:pt>
                <c:pt idx="43">
                  <c:v>8.7000000000000011</c:v>
                </c:pt>
                <c:pt idx="44">
                  <c:v>8.9000000000000021</c:v>
                </c:pt>
                <c:pt idx="45">
                  <c:v>9.1000000000000014</c:v>
                </c:pt>
                <c:pt idx="46">
                  <c:v>9.3000000000000007</c:v>
                </c:pt>
                <c:pt idx="47">
                  <c:v>9.5</c:v>
                </c:pt>
                <c:pt idx="48">
                  <c:v>9.7000000000000011</c:v>
                </c:pt>
                <c:pt idx="49">
                  <c:v>9.9000000000000021</c:v>
                </c:pt>
                <c:pt idx="50">
                  <c:v>10.100000000000001</c:v>
                </c:pt>
                <c:pt idx="51">
                  <c:v>10.299999999999999</c:v>
                </c:pt>
                <c:pt idx="52">
                  <c:v>10.499999999999998</c:v>
                </c:pt>
                <c:pt idx="53">
                  <c:v>10.699999999999998</c:v>
                </c:pt>
                <c:pt idx="54">
                  <c:v>10.899999999999999</c:v>
                </c:pt>
                <c:pt idx="55">
                  <c:v>11.099999999999996</c:v>
                </c:pt>
                <c:pt idx="56">
                  <c:v>11.299999999999995</c:v>
                </c:pt>
                <c:pt idx="57">
                  <c:v>11.499999999999996</c:v>
                </c:pt>
                <c:pt idx="58">
                  <c:v>11.699999999999994</c:v>
                </c:pt>
                <c:pt idx="59">
                  <c:v>11.899999999999995</c:v>
                </c:pt>
                <c:pt idx="60">
                  <c:v>12.099999999999994</c:v>
                </c:pt>
                <c:pt idx="61">
                  <c:v>12.299999999999992</c:v>
                </c:pt>
                <c:pt idx="62">
                  <c:v>12.499999999999991</c:v>
                </c:pt>
                <c:pt idx="63">
                  <c:v>12.69999999999999</c:v>
                </c:pt>
                <c:pt idx="64">
                  <c:v>12.899999999999991</c:v>
                </c:pt>
                <c:pt idx="65">
                  <c:v>13.099999999999989</c:v>
                </c:pt>
                <c:pt idx="66">
                  <c:v>13.299999999999986</c:v>
                </c:pt>
                <c:pt idx="67">
                  <c:v>13.499999999999988</c:v>
                </c:pt>
                <c:pt idx="68">
                  <c:v>13.699999999999987</c:v>
                </c:pt>
                <c:pt idx="69">
                  <c:v>13.899999999999986</c:v>
                </c:pt>
                <c:pt idx="70">
                  <c:v>14.099999999999985</c:v>
                </c:pt>
                <c:pt idx="71">
                  <c:v>14.299999999999985</c:v>
                </c:pt>
                <c:pt idx="72">
                  <c:v>14.499999999999984</c:v>
                </c:pt>
                <c:pt idx="73">
                  <c:v>14.699999999999983</c:v>
                </c:pt>
                <c:pt idx="74">
                  <c:v>14.899999999999984</c:v>
                </c:pt>
                <c:pt idx="75">
                  <c:v>15.099999999999982</c:v>
                </c:pt>
                <c:pt idx="76">
                  <c:v>15.299999999999979</c:v>
                </c:pt>
                <c:pt idx="77">
                  <c:v>15.49999999999998</c:v>
                </c:pt>
                <c:pt idx="78">
                  <c:v>15.69999999999998</c:v>
                </c:pt>
                <c:pt idx="79">
                  <c:v>15.899999999999979</c:v>
                </c:pt>
                <c:pt idx="80">
                  <c:v>16.099999999999977</c:v>
                </c:pt>
                <c:pt idx="81">
                  <c:v>16.299999999999976</c:v>
                </c:pt>
                <c:pt idx="82">
                  <c:v>16.499999999999972</c:v>
                </c:pt>
                <c:pt idx="83">
                  <c:v>16.699999999999974</c:v>
                </c:pt>
                <c:pt idx="84">
                  <c:v>16.899999999999974</c:v>
                </c:pt>
                <c:pt idx="85">
                  <c:v>17.099999999999973</c:v>
                </c:pt>
                <c:pt idx="86">
                  <c:v>17.299999999999972</c:v>
                </c:pt>
                <c:pt idx="87">
                  <c:v>17.499999999999972</c:v>
                </c:pt>
                <c:pt idx="88">
                  <c:v>17.699999999999971</c:v>
                </c:pt>
                <c:pt idx="89">
                  <c:v>17.89999999999997</c:v>
                </c:pt>
                <c:pt idx="90">
                  <c:v>18.099999999999969</c:v>
                </c:pt>
                <c:pt idx="91">
                  <c:v>18.299999999999969</c:v>
                </c:pt>
                <c:pt idx="92">
                  <c:v>18.499999999999964</c:v>
                </c:pt>
                <c:pt idx="93">
                  <c:v>18.699999999999967</c:v>
                </c:pt>
                <c:pt idx="94">
                  <c:v>18.899999999999967</c:v>
                </c:pt>
                <c:pt idx="95">
                  <c:v>19.099999999999966</c:v>
                </c:pt>
                <c:pt idx="96">
                  <c:v>19.299999999999962</c:v>
                </c:pt>
                <c:pt idx="97">
                  <c:v>19.499999999999961</c:v>
                </c:pt>
                <c:pt idx="98">
                  <c:v>19.699999999999964</c:v>
                </c:pt>
                <c:pt idx="99">
                  <c:v>19.899999999999963</c:v>
                </c:pt>
                <c:pt idx="100">
                  <c:v>20.099999999999962</c:v>
                </c:pt>
                <c:pt idx="101">
                  <c:v>20.299999999999962</c:v>
                </c:pt>
                <c:pt idx="102">
                  <c:v>20.499999999999957</c:v>
                </c:pt>
                <c:pt idx="103">
                  <c:v>20.69999999999996</c:v>
                </c:pt>
                <c:pt idx="104">
                  <c:v>20.899999999999959</c:v>
                </c:pt>
                <c:pt idx="105">
                  <c:v>21.099999999999959</c:v>
                </c:pt>
                <c:pt idx="106">
                  <c:v>21.299999999999955</c:v>
                </c:pt>
                <c:pt idx="107">
                  <c:v>21.499999999999954</c:v>
                </c:pt>
                <c:pt idx="108">
                  <c:v>21.699999999999957</c:v>
                </c:pt>
                <c:pt idx="109">
                  <c:v>21.899999999999956</c:v>
                </c:pt>
                <c:pt idx="110">
                  <c:v>22.099999999999952</c:v>
                </c:pt>
                <c:pt idx="111">
                  <c:v>22.299999999999951</c:v>
                </c:pt>
                <c:pt idx="112">
                  <c:v>22.49999999999995</c:v>
                </c:pt>
                <c:pt idx="113">
                  <c:v>22.699999999999953</c:v>
                </c:pt>
                <c:pt idx="114">
                  <c:v>22.899999999999952</c:v>
                </c:pt>
                <c:pt idx="115">
                  <c:v>23.099999999999952</c:v>
                </c:pt>
                <c:pt idx="116">
                  <c:v>23.299999999999947</c:v>
                </c:pt>
                <c:pt idx="117">
                  <c:v>23.499999999999947</c:v>
                </c:pt>
                <c:pt idx="118">
                  <c:v>23.69999999999995</c:v>
                </c:pt>
                <c:pt idx="119">
                  <c:v>23.899999999999949</c:v>
                </c:pt>
                <c:pt idx="120">
                  <c:v>24.099999999999945</c:v>
                </c:pt>
                <c:pt idx="121">
                  <c:v>24.299999999999944</c:v>
                </c:pt>
                <c:pt idx="122">
                  <c:v>24.499999999999943</c:v>
                </c:pt>
                <c:pt idx="123">
                  <c:v>24.699999999999946</c:v>
                </c:pt>
                <c:pt idx="124">
                  <c:v>24.899999999999942</c:v>
                </c:pt>
                <c:pt idx="125">
                  <c:v>25.099999999999941</c:v>
                </c:pt>
                <c:pt idx="126">
                  <c:v>25.29999999999994</c:v>
                </c:pt>
                <c:pt idx="127">
                  <c:v>25.49999999999994</c:v>
                </c:pt>
                <c:pt idx="128">
                  <c:v>25.699999999999942</c:v>
                </c:pt>
                <c:pt idx="129">
                  <c:v>25.899999999999942</c:v>
                </c:pt>
                <c:pt idx="130">
                  <c:v>26.099999999999937</c:v>
                </c:pt>
                <c:pt idx="131">
                  <c:v>26.299999999999937</c:v>
                </c:pt>
                <c:pt idx="132">
                  <c:v>26.499999999999936</c:v>
                </c:pt>
                <c:pt idx="133">
                  <c:v>26.699999999999939</c:v>
                </c:pt>
                <c:pt idx="134">
                  <c:v>26.899999999999935</c:v>
                </c:pt>
                <c:pt idx="135">
                  <c:v>27.099999999999934</c:v>
                </c:pt>
                <c:pt idx="136">
                  <c:v>27.299999999999933</c:v>
                </c:pt>
                <c:pt idx="137">
                  <c:v>27.499999999999932</c:v>
                </c:pt>
                <c:pt idx="138">
                  <c:v>27.699999999999932</c:v>
                </c:pt>
                <c:pt idx="139">
                  <c:v>27.899999999999931</c:v>
                </c:pt>
                <c:pt idx="140">
                  <c:v>28.09999999999993</c:v>
                </c:pt>
                <c:pt idx="141">
                  <c:v>28.29999999999993</c:v>
                </c:pt>
                <c:pt idx="142">
                  <c:v>28.499999999999929</c:v>
                </c:pt>
                <c:pt idx="143">
                  <c:v>28.699999999999932</c:v>
                </c:pt>
              </c:numCache>
            </c:numRef>
          </c:xVal>
          <c:yVal>
            <c:numRef>
              <c:f>'จริง-2554'!$B$19:$B$162</c:f>
              <c:numCache>
                <c:formatCode>0</c:formatCode>
                <c:ptCount val="144"/>
                <c:pt idx="0">
                  <c:v>269</c:v>
                </c:pt>
                <c:pt idx="1">
                  <c:v>292</c:v>
                </c:pt>
                <c:pt idx="2">
                  <c:v>286</c:v>
                </c:pt>
                <c:pt idx="3">
                  <c:v>295</c:v>
                </c:pt>
                <c:pt idx="4">
                  <c:v>186.9</c:v>
                </c:pt>
                <c:pt idx="5">
                  <c:v>232.85600000000002</c:v>
                </c:pt>
                <c:pt idx="6">
                  <c:v>212.79399999999998</c:v>
                </c:pt>
                <c:pt idx="7">
                  <c:v>266.99099999999993</c:v>
                </c:pt>
                <c:pt idx="8">
                  <c:v>208.92200000000003</c:v>
                </c:pt>
                <c:pt idx="9">
                  <c:v>199.70599999999999</c:v>
                </c:pt>
                <c:pt idx="10">
                  <c:v>212.63200000000001</c:v>
                </c:pt>
                <c:pt idx="11">
                  <c:v>210.77499999999998</c:v>
                </c:pt>
                <c:pt idx="12">
                  <c:v>221.74499999999998</c:v>
                </c:pt>
                <c:pt idx="13">
                  <c:v>323.15499999999997</c:v>
                </c:pt>
                <c:pt idx="14">
                  <c:v>295.57599999999996</c:v>
                </c:pt>
                <c:pt idx="15">
                  <c:v>365.18299999999999</c:v>
                </c:pt>
                <c:pt idx="16">
                  <c:v>304.01299999999992</c:v>
                </c:pt>
                <c:pt idx="17">
                  <c:v>248.58800000000002</c:v>
                </c:pt>
                <c:pt idx="18">
                  <c:v>158.82200000000003</c:v>
                </c:pt>
                <c:pt idx="19">
                  <c:v>163.98100000000002</c:v>
                </c:pt>
                <c:pt idx="20">
                  <c:v>157.875</c:v>
                </c:pt>
                <c:pt idx="21">
                  <c:v>165.65900000000002</c:v>
                </c:pt>
                <c:pt idx="22">
                  <c:v>157.072</c:v>
                </c:pt>
                <c:pt idx="23">
                  <c:v>155.64699999999999</c:v>
                </c:pt>
                <c:pt idx="24">
                  <c:v>230.7</c:v>
                </c:pt>
                <c:pt idx="25">
                  <c:v>154.44999999999999</c:v>
                </c:pt>
                <c:pt idx="26">
                  <c:v>152.52500000000001</c:v>
                </c:pt>
                <c:pt idx="27">
                  <c:v>234.56300000000002</c:v>
                </c:pt>
                <c:pt idx="28">
                  <c:v>221.18900000000002</c:v>
                </c:pt>
                <c:pt idx="29">
                  <c:v>173.18600000000001</c:v>
                </c:pt>
                <c:pt idx="30">
                  <c:v>176.32100000000003</c:v>
                </c:pt>
                <c:pt idx="31">
                  <c:v>250.8</c:v>
                </c:pt>
                <c:pt idx="32">
                  <c:v>181.25300000000001</c:v>
                </c:pt>
                <c:pt idx="33">
                  <c:v>176.29499999999999</c:v>
                </c:pt>
                <c:pt idx="34">
                  <c:v>234.41200000000001</c:v>
                </c:pt>
                <c:pt idx="35">
                  <c:v>258.178</c:v>
                </c:pt>
                <c:pt idx="36">
                  <c:v>174.57599999999999</c:v>
                </c:pt>
                <c:pt idx="37">
                  <c:v>170.23399999999998</c:v>
                </c:pt>
                <c:pt idx="38">
                  <c:v>171.30500000000001</c:v>
                </c:pt>
                <c:pt idx="39">
                  <c:v>233.39500000000001</c:v>
                </c:pt>
                <c:pt idx="40">
                  <c:v>220.506</c:v>
                </c:pt>
                <c:pt idx="41">
                  <c:v>272.73499999999996</c:v>
                </c:pt>
                <c:pt idx="42">
                  <c:v>222.88300000000001</c:v>
                </c:pt>
                <c:pt idx="43">
                  <c:v>224.87300000000002</c:v>
                </c:pt>
                <c:pt idx="44">
                  <c:v>158.80000000000001</c:v>
                </c:pt>
                <c:pt idx="45">
                  <c:v>159.35800000000003</c:v>
                </c:pt>
                <c:pt idx="46">
                  <c:v>160.32000000000002</c:v>
                </c:pt>
                <c:pt idx="47">
                  <c:v>161.49200000000002</c:v>
                </c:pt>
                <c:pt idx="48">
                  <c:v>156.73499999999999</c:v>
                </c:pt>
                <c:pt idx="49">
                  <c:v>173.52500000000001</c:v>
                </c:pt>
                <c:pt idx="50">
                  <c:v>178.607</c:v>
                </c:pt>
                <c:pt idx="51">
                  <c:v>202.71599999999998</c:v>
                </c:pt>
                <c:pt idx="52">
                  <c:v>198.047</c:v>
                </c:pt>
                <c:pt idx="53">
                  <c:v>209.47800000000001</c:v>
                </c:pt>
                <c:pt idx="54">
                  <c:v>198.047</c:v>
                </c:pt>
                <c:pt idx="55">
                  <c:v>173.071</c:v>
                </c:pt>
                <c:pt idx="56">
                  <c:v>196.98200000000003</c:v>
                </c:pt>
                <c:pt idx="57">
                  <c:v>251.98700000000002</c:v>
                </c:pt>
                <c:pt idx="58">
                  <c:v>242.24399999999997</c:v>
                </c:pt>
                <c:pt idx="59">
                  <c:v>243.70099999999999</c:v>
                </c:pt>
                <c:pt idx="60">
                  <c:v>239.35300000000001</c:v>
                </c:pt>
                <c:pt idx="61">
                  <c:v>217.49700000000001</c:v>
                </c:pt>
                <c:pt idx="62">
                  <c:v>215.96700000000001</c:v>
                </c:pt>
                <c:pt idx="63">
                  <c:v>209.82800000000003</c:v>
                </c:pt>
                <c:pt idx="64">
                  <c:v>199.27799999999999</c:v>
                </c:pt>
                <c:pt idx="65">
                  <c:v>198.48500000000001</c:v>
                </c:pt>
                <c:pt idx="66">
                  <c:v>190.98000000000002</c:v>
                </c:pt>
                <c:pt idx="67">
                  <c:v>358.10199999999992</c:v>
                </c:pt>
                <c:pt idx="68">
                  <c:v>411</c:v>
                </c:pt>
                <c:pt idx="69">
                  <c:v>151.506</c:v>
                </c:pt>
                <c:pt idx="70">
                  <c:v>151.28100000000001</c:v>
                </c:pt>
                <c:pt idx="71">
                  <c:v>150.69299999999998</c:v>
                </c:pt>
                <c:pt idx="72">
                  <c:v>138.678</c:v>
                </c:pt>
                <c:pt idx="73">
                  <c:v>140.15800000000002</c:v>
                </c:pt>
                <c:pt idx="74">
                  <c:v>209.33800000000002</c:v>
                </c:pt>
                <c:pt idx="75">
                  <c:v>187.4</c:v>
                </c:pt>
                <c:pt idx="76">
                  <c:v>212.5</c:v>
                </c:pt>
                <c:pt idx="77">
                  <c:v>241.5</c:v>
                </c:pt>
                <c:pt idx="78">
                  <c:v>185.667</c:v>
                </c:pt>
                <c:pt idx="79">
                  <c:v>185.369</c:v>
                </c:pt>
                <c:pt idx="80">
                  <c:v>201</c:v>
                </c:pt>
                <c:pt idx="81">
                  <c:v>201</c:v>
                </c:pt>
                <c:pt idx="82">
                  <c:v>225.8</c:v>
                </c:pt>
                <c:pt idx="83">
                  <c:v>143.101</c:v>
                </c:pt>
                <c:pt idx="84">
                  <c:v>217.571</c:v>
                </c:pt>
                <c:pt idx="85">
                  <c:v>219.68600000000001</c:v>
                </c:pt>
                <c:pt idx="86">
                  <c:v>269.41399999999993</c:v>
                </c:pt>
                <c:pt idx="87">
                  <c:v>172.14599999999999</c:v>
                </c:pt>
                <c:pt idx="88">
                  <c:v>233.89400000000001</c:v>
                </c:pt>
                <c:pt idx="89">
                  <c:v>230.01599999999999</c:v>
                </c:pt>
                <c:pt idx="90">
                  <c:v>233.47899999999998</c:v>
                </c:pt>
                <c:pt idx="91">
                  <c:v>299.04000000000002</c:v>
                </c:pt>
                <c:pt idx="92">
                  <c:v>301.44099999999992</c:v>
                </c:pt>
                <c:pt idx="93">
                  <c:v>300.95800000000003</c:v>
                </c:pt>
                <c:pt idx="94">
                  <c:v>187.251</c:v>
                </c:pt>
                <c:pt idx="95">
                  <c:v>285.77999999999992</c:v>
                </c:pt>
                <c:pt idx="96">
                  <c:v>271.37</c:v>
                </c:pt>
                <c:pt idx="97">
                  <c:v>234.60999999999999</c:v>
                </c:pt>
                <c:pt idx="98">
                  <c:v>285.77999999999992</c:v>
                </c:pt>
                <c:pt idx="99">
                  <c:v>262.68400000000008</c:v>
                </c:pt>
                <c:pt idx="100">
                  <c:v>205.67599999999999</c:v>
                </c:pt>
                <c:pt idx="101">
                  <c:v>351.23899999999986</c:v>
                </c:pt>
                <c:pt idx="102">
                  <c:v>291</c:v>
                </c:pt>
                <c:pt idx="103">
                  <c:v>270</c:v>
                </c:pt>
                <c:pt idx="104">
                  <c:v>208.6</c:v>
                </c:pt>
                <c:pt idx="105">
                  <c:v>190.73299999999998</c:v>
                </c:pt>
                <c:pt idx="106">
                  <c:v>221.48700000000002</c:v>
                </c:pt>
                <c:pt idx="107">
                  <c:v>194.434</c:v>
                </c:pt>
                <c:pt idx="108">
                  <c:v>267.25299999999999</c:v>
                </c:pt>
                <c:pt idx="109">
                  <c:v>289.90199999999993</c:v>
                </c:pt>
                <c:pt idx="110">
                  <c:v>242.52600000000001</c:v>
                </c:pt>
                <c:pt idx="111">
                  <c:v>120</c:v>
                </c:pt>
                <c:pt idx="112">
                  <c:v>120</c:v>
                </c:pt>
                <c:pt idx="113">
                  <c:v>219.29599999999999</c:v>
                </c:pt>
                <c:pt idx="114">
                  <c:v>205.59300000000002</c:v>
                </c:pt>
                <c:pt idx="115">
                  <c:v>309.601</c:v>
                </c:pt>
                <c:pt idx="116">
                  <c:v>256.70999999999992</c:v>
                </c:pt>
                <c:pt idx="117">
                  <c:v>267.05500000000001</c:v>
                </c:pt>
                <c:pt idx="118">
                  <c:v>255.846</c:v>
                </c:pt>
                <c:pt idx="119">
                  <c:v>210.63200000000001</c:v>
                </c:pt>
                <c:pt idx="120">
                  <c:v>206.75900000000001</c:v>
                </c:pt>
                <c:pt idx="121">
                  <c:v>224.58200000000002</c:v>
                </c:pt>
                <c:pt idx="122">
                  <c:v>297.18099999999993</c:v>
                </c:pt>
                <c:pt idx="123">
                  <c:v>321.01900000000001</c:v>
                </c:pt>
                <c:pt idx="124">
                  <c:v>224.18</c:v>
                </c:pt>
                <c:pt idx="125">
                  <c:v>199.28</c:v>
                </c:pt>
                <c:pt idx="126">
                  <c:v>215.19</c:v>
                </c:pt>
                <c:pt idx="127">
                  <c:v>131.09</c:v>
                </c:pt>
                <c:pt idx="128">
                  <c:v>184.21499999999997</c:v>
                </c:pt>
                <c:pt idx="129">
                  <c:v>187.74399999999997</c:v>
                </c:pt>
                <c:pt idx="130">
                  <c:v>239.631</c:v>
                </c:pt>
                <c:pt idx="131">
                  <c:v>191.07</c:v>
                </c:pt>
                <c:pt idx="132">
                  <c:v>153.49600000000001</c:v>
                </c:pt>
                <c:pt idx="133">
                  <c:v>145.56200000000001</c:v>
                </c:pt>
                <c:pt idx="134">
                  <c:v>232.517</c:v>
                </c:pt>
                <c:pt idx="135">
                  <c:v>167.11699999999999</c:v>
                </c:pt>
                <c:pt idx="136">
                  <c:v>155.07899999999998</c:v>
                </c:pt>
                <c:pt idx="137">
                  <c:v>178.61299999999997</c:v>
                </c:pt>
                <c:pt idx="138">
                  <c:v>195.84800000000001</c:v>
                </c:pt>
                <c:pt idx="139">
                  <c:v>187.89200000000002</c:v>
                </c:pt>
                <c:pt idx="140">
                  <c:v>224.607</c:v>
                </c:pt>
                <c:pt idx="141">
                  <c:v>204.62700000000001</c:v>
                </c:pt>
                <c:pt idx="142">
                  <c:v>283.89</c:v>
                </c:pt>
                <c:pt idx="143">
                  <c:v>283.89</c:v>
                </c:pt>
              </c:numCache>
            </c:numRef>
          </c:yVal>
        </c:ser>
        <c:dLbls/>
        <c:axId val="84794752"/>
        <c:axId val="84801024"/>
      </c:scatterChart>
      <c:valAx>
        <c:axId val="84794752"/>
        <c:scaling>
          <c:orientation val="minMax"/>
          <c:max val="30"/>
          <c:min val="0"/>
        </c:scaling>
        <c:delete val="1"/>
        <c:axPos val="b"/>
        <c:numFmt formatCode="_-* #,##0.0_-;\-* #,##0.0_-;_-* &quot;-&quot;??_-;_-@_-" sourceLinked="1"/>
        <c:tickLblPos val="nextTo"/>
        <c:crossAx val="84801024"/>
        <c:crosses val="autoZero"/>
        <c:crossBetween val="midCat"/>
      </c:valAx>
      <c:valAx>
        <c:axId val="8480102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th-TH"/>
                </a:pPr>
                <a:r>
                  <a:rPr lang="en-US" dirty="0"/>
                  <a:t>CO</a:t>
                </a:r>
                <a:r>
                  <a:rPr lang="en-US" baseline="-25000" dirty="0"/>
                  <a:t>2 </a:t>
                </a:r>
                <a:r>
                  <a:rPr lang="en-US" dirty="0"/>
                  <a:t> (g/km)</a:t>
                </a:r>
              </a:p>
            </c:rich>
          </c:tx>
          <c:layout>
            <c:manualLayout>
              <c:xMode val="edge"/>
              <c:yMode val="edge"/>
              <c:x val="1.4423770373575655E-3"/>
              <c:y val="0.46838828010000244"/>
            </c:manualLayout>
          </c:layout>
        </c:title>
        <c:numFmt formatCode="0" sourceLinked="1"/>
        <c:majorTickMark val="none"/>
        <c:tickLblPos val="nextTo"/>
        <c:txPr>
          <a:bodyPr/>
          <a:lstStyle/>
          <a:p>
            <a:pPr>
              <a:defRPr lang="th-TH"/>
            </a:pPr>
            <a:endParaRPr lang="en-US"/>
          </a:p>
        </c:txPr>
        <c:crossAx val="84794752"/>
        <c:crosses val="autoZero"/>
        <c:crossBetween val="midCat"/>
        <c:majorUnit val="50"/>
      </c:valAx>
    </c:plotArea>
    <c:legend>
      <c:legendPos val="r"/>
      <c:layout>
        <c:manualLayout>
          <c:xMode val="edge"/>
          <c:yMode val="edge"/>
          <c:x val="0.76332316272965872"/>
          <c:y val="0.14087894658341715"/>
          <c:w val="0.17417683727034119"/>
          <c:h val="0.1034571143088924"/>
        </c:manualLayout>
      </c:layout>
      <c:txPr>
        <a:bodyPr/>
        <a:lstStyle/>
        <a:p>
          <a:pPr>
            <a:defRPr lang="th-TH"/>
          </a:pPr>
          <a:endParaRPr lang="en-US"/>
        </a:p>
      </c:txPr>
    </c:legend>
    <c:plotVisOnly val="1"/>
    <c:dispBlanksAs val="gap"/>
  </c:chart>
  <c:txPr>
    <a:bodyPr/>
    <a:lstStyle/>
    <a:p>
      <a:pPr>
        <a:defRPr sz="1600" b="1"/>
      </a:pPr>
      <a:endParaRPr lang="en-US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PH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6052124846169392E-2"/>
          <c:y val="2.2465575946675052E-2"/>
          <c:w val="0.89754730103524083"/>
          <c:h val="0.94007845271280321"/>
        </c:manualLayout>
      </c:layout>
      <c:scatterChart>
        <c:scatterStyle val="lineMarker"/>
        <c:ser>
          <c:idx val="0"/>
          <c:order val="0"/>
          <c:tx>
            <c:strRef>
              <c:f>'จริง-2558-59'!$B$4</c:f>
              <c:strCache>
                <c:ptCount val="1"/>
                <c:pt idx="0">
                  <c:v>Pickup</c:v>
                </c:pt>
              </c:strCache>
            </c:strRef>
          </c:tx>
          <c:spPr>
            <a:ln w="19050">
              <a:noFill/>
            </a:ln>
          </c:spPr>
          <c:xVal>
            <c:numRef>
              <c:f>'จริง-2558-59'!$A$5:$A$123</c:f>
              <c:numCache>
                <c:formatCode>_-* #,##0.0_-;\-* #,##0.0_-;_-* "-"??_-;_-@_-</c:formatCode>
                <c:ptCount val="119"/>
                <c:pt idx="0">
                  <c:v>0.1</c:v>
                </c:pt>
                <c:pt idx="1">
                  <c:v>0.2</c:v>
                </c:pt>
                <c:pt idx="2">
                  <c:v>0.30000000000000004</c:v>
                </c:pt>
                <c:pt idx="3">
                  <c:v>0.4</c:v>
                </c:pt>
                <c:pt idx="4">
                  <c:v>0.5</c:v>
                </c:pt>
                <c:pt idx="5">
                  <c:v>0.60000000000000009</c:v>
                </c:pt>
                <c:pt idx="6">
                  <c:v>0.70000000000000007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1.9000000000000001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10.200000000000001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</c:numCache>
            </c:numRef>
          </c:xVal>
          <c:yVal>
            <c:numRef>
              <c:f>'จริง-2558-59'!$B$5:$B$123</c:f>
              <c:numCache>
                <c:formatCode>General</c:formatCode>
                <c:ptCount val="119"/>
                <c:pt idx="0">
                  <c:v>248</c:v>
                </c:pt>
                <c:pt idx="1">
                  <c:v>248</c:v>
                </c:pt>
                <c:pt idx="2">
                  <c:v>248</c:v>
                </c:pt>
                <c:pt idx="3">
                  <c:v>248</c:v>
                </c:pt>
                <c:pt idx="4">
                  <c:v>248</c:v>
                </c:pt>
                <c:pt idx="5">
                  <c:v>227</c:v>
                </c:pt>
                <c:pt idx="6">
                  <c:v>193</c:v>
                </c:pt>
                <c:pt idx="7">
                  <c:v>189</c:v>
                </c:pt>
                <c:pt idx="8">
                  <c:v>189</c:v>
                </c:pt>
                <c:pt idx="9">
                  <c:v>184</c:v>
                </c:pt>
                <c:pt idx="10">
                  <c:v>191</c:v>
                </c:pt>
                <c:pt idx="11">
                  <c:v>200</c:v>
                </c:pt>
                <c:pt idx="12">
                  <c:v>184</c:v>
                </c:pt>
                <c:pt idx="13">
                  <c:v>236</c:v>
                </c:pt>
                <c:pt idx="14">
                  <c:v>238</c:v>
                </c:pt>
                <c:pt idx="15">
                  <c:v>183</c:v>
                </c:pt>
                <c:pt idx="16">
                  <c:v>227</c:v>
                </c:pt>
                <c:pt idx="17">
                  <c:v>195</c:v>
                </c:pt>
                <c:pt idx="18">
                  <c:v>183</c:v>
                </c:pt>
                <c:pt idx="19">
                  <c:v>190</c:v>
                </c:pt>
                <c:pt idx="20">
                  <c:v>190</c:v>
                </c:pt>
                <c:pt idx="21">
                  <c:v>180</c:v>
                </c:pt>
                <c:pt idx="22">
                  <c:v>180</c:v>
                </c:pt>
                <c:pt idx="23">
                  <c:v>190</c:v>
                </c:pt>
                <c:pt idx="24">
                  <c:v>180</c:v>
                </c:pt>
                <c:pt idx="25">
                  <c:v>180</c:v>
                </c:pt>
                <c:pt idx="26">
                  <c:v>207</c:v>
                </c:pt>
                <c:pt idx="27">
                  <c:v>191</c:v>
                </c:pt>
                <c:pt idx="28">
                  <c:v>243</c:v>
                </c:pt>
                <c:pt idx="29">
                  <c:v>251</c:v>
                </c:pt>
                <c:pt idx="30">
                  <c:v>253</c:v>
                </c:pt>
                <c:pt idx="31">
                  <c:v>253</c:v>
                </c:pt>
                <c:pt idx="32">
                  <c:v>253</c:v>
                </c:pt>
                <c:pt idx="33">
                  <c:v>253</c:v>
                </c:pt>
                <c:pt idx="34">
                  <c:v>215</c:v>
                </c:pt>
                <c:pt idx="35">
                  <c:v>218</c:v>
                </c:pt>
                <c:pt idx="36">
                  <c:v>215</c:v>
                </c:pt>
                <c:pt idx="37">
                  <c:v>218</c:v>
                </c:pt>
                <c:pt idx="38">
                  <c:v>215</c:v>
                </c:pt>
                <c:pt idx="39">
                  <c:v>240</c:v>
                </c:pt>
                <c:pt idx="40">
                  <c:v>240</c:v>
                </c:pt>
                <c:pt idx="41">
                  <c:v>215</c:v>
                </c:pt>
                <c:pt idx="42">
                  <c:v>218</c:v>
                </c:pt>
                <c:pt idx="43">
                  <c:v>215</c:v>
                </c:pt>
                <c:pt idx="44">
                  <c:v>240</c:v>
                </c:pt>
                <c:pt idx="45">
                  <c:v>240</c:v>
                </c:pt>
                <c:pt idx="46">
                  <c:v>263</c:v>
                </c:pt>
                <c:pt idx="47">
                  <c:v>263</c:v>
                </c:pt>
                <c:pt idx="48">
                  <c:v>249</c:v>
                </c:pt>
                <c:pt idx="49">
                  <c:v>277</c:v>
                </c:pt>
                <c:pt idx="50">
                  <c:v>196</c:v>
                </c:pt>
                <c:pt idx="51">
                  <c:v>196</c:v>
                </c:pt>
                <c:pt idx="52">
                  <c:v>193</c:v>
                </c:pt>
                <c:pt idx="53">
                  <c:v>175</c:v>
                </c:pt>
                <c:pt idx="54">
                  <c:v>175</c:v>
                </c:pt>
                <c:pt idx="55">
                  <c:v>175</c:v>
                </c:pt>
                <c:pt idx="56">
                  <c:v>165</c:v>
                </c:pt>
                <c:pt idx="57">
                  <c:v>165</c:v>
                </c:pt>
                <c:pt idx="58">
                  <c:v>196</c:v>
                </c:pt>
                <c:pt idx="59">
                  <c:v>185</c:v>
                </c:pt>
                <c:pt idx="60">
                  <c:v>165</c:v>
                </c:pt>
                <c:pt idx="61">
                  <c:v>165</c:v>
                </c:pt>
                <c:pt idx="62">
                  <c:v>165</c:v>
                </c:pt>
                <c:pt idx="63">
                  <c:v>165</c:v>
                </c:pt>
                <c:pt idx="64">
                  <c:v>165</c:v>
                </c:pt>
                <c:pt idx="65">
                  <c:v>165</c:v>
                </c:pt>
                <c:pt idx="66">
                  <c:v>165</c:v>
                </c:pt>
                <c:pt idx="67">
                  <c:v>196</c:v>
                </c:pt>
                <c:pt idx="68">
                  <c:v>193</c:v>
                </c:pt>
                <c:pt idx="69">
                  <c:v>175</c:v>
                </c:pt>
                <c:pt idx="70">
                  <c:v>175</c:v>
                </c:pt>
                <c:pt idx="71">
                  <c:v>175</c:v>
                </c:pt>
                <c:pt idx="72">
                  <c:v>175</c:v>
                </c:pt>
                <c:pt idx="73">
                  <c:v>165</c:v>
                </c:pt>
                <c:pt idx="74">
                  <c:v>165</c:v>
                </c:pt>
                <c:pt idx="75">
                  <c:v>196</c:v>
                </c:pt>
                <c:pt idx="76">
                  <c:v>165</c:v>
                </c:pt>
                <c:pt idx="77">
                  <c:v>165</c:v>
                </c:pt>
                <c:pt idx="78">
                  <c:v>165</c:v>
                </c:pt>
                <c:pt idx="79">
                  <c:v>165</c:v>
                </c:pt>
                <c:pt idx="80">
                  <c:v>165</c:v>
                </c:pt>
                <c:pt idx="81">
                  <c:v>165</c:v>
                </c:pt>
                <c:pt idx="82">
                  <c:v>165</c:v>
                </c:pt>
                <c:pt idx="83">
                  <c:v>196</c:v>
                </c:pt>
                <c:pt idx="84">
                  <c:v>185</c:v>
                </c:pt>
                <c:pt idx="85">
                  <c:v>161</c:v>
                </c:pt>
                <c:pt idx="86">
                  <c:v>161</c:v>
                </c:pt>
                <c:pt idx="87">
                  <c:v>196</c:v>
                </c:pt>
                <c:pt idx="88">
                  <c:v>185</c:v>
                </c:pt>
                <c:pt idx="89">
                  <c:v>175</c:v>
                </c:pt>
                <c:pt idx="90">
                  <c:v>198</c:v>
                </c:pt>
                <c:pt idx="91">
                  <c:v>240</c:v>
                </c:pt>
                <c:pt idx="92">
                  <c:v>191</c:v>
                </c:pt>
                <c:pt idx="93">
                  <c:v>198</c:v>
                </c:pt>
                <c:pt idx="94">
                  <c:v>198</c:v>
                </c:pt>
                <c:pt idx="95">
                  <c:v>198</c:v>
                </c:pt>
                <c:pt idx="96">
                  <c:v>198</c:v>
                </c:pt>
                <c:pt idx="97">
                  <c:v>198</c:v>
                </c:pt>
                <c:pt idx="98">
                  <c:v>186</c:v>
                </c:pt>
                <c:pt idx="99">
                  <c:v>215</c:v>
                </c:pt>
                <c:pt idx="100">
                  <c:v>267</c:v>
                </c:pt>
                <c:pt idx="101">
                  <c:v>191</c:v>
                </c:pt>
                <c:pt idx="102">
                  <c:v>199</c:v>
                </c:pt>
                <c:pt idx="103">
                  <c:v>180</c:v>
                </c:pt>
                <c:pt idx="104">
                  <c:v>187</c:v>
                </c:pt>
                <c:pt idx="105">
                  <c:v>180</c:v>
                </c:pt>
                <c:pt idx="106">
                  <c:v>187</c:v>
                </c:pt>
                <c:pt idx="107">
                  <c:v>187</c:v>
                </c:pt>
                <c:pt idx="108">
                  <c:v>199</c:v>
                </c:pt>
                <c:pt idx="109">
                  <c:v>187</c:v>
                </c:pt>
                <c:pt idx="110">
                  <c:v>197</c:v>
                </c:pt>
                <c:pt idx="111">
                  <c:v>197</c:v>
                </c:pt>
                <c:pt idx="112">
                  <c:v>197</c:v>
                </c:pt>
                <c:pt idx="113">
                  <c:v>197</c:v>
                </c:pt>
                <c:pt idx="114">
                  <c:v>180</c:v>
                </c:pt>
                <c:pt idx="115">
                  <c:v>237</c:v>
                </c:pt>
                <c:pt idx="116">
                  <c:v>237</c:v>
                </c:pt>
                <c:pt idx="117">
                  <c:v>239</c:v>
                </c:pt>
                <c:pt idx="118">
                  <c:v>239</c:v>
                </c:pt>
              </c:numCache>
            </c:numRef>
          </c:yVal>
        </c:ser>
        <c:ser>
          <c:idx val="1"/>
          <c:order val="1"/>
          <c:tx>
            <c:strRef>
              <c:f>'จริง-2558-59'!$C$4</c:f>
              <c:strCache>
                <c:ptCount val="1"/>
                <c:pt idx="0">
                  <c:v>Passenger Car</c:v>
                </c:pt>
              </c:strCache>
            </c:strRef>
          </c:tx>
          <c:spPr>
            <a:ln w="19050">
              <a:noFill/>
            </a:ln>
          </c:spPr>
          <c:dPt>
            <c:idx val="0"/>
            <c:marker>
              <c:symbol val="square"/>
              <c:size val="5"/>
            </c:marker>
          </c:dPt>
          <c:xVal>
            <c:numRef>
              <c:f>'จริง-2558-59'!$A$5:$A$313</c:f>
              <c:numCache>
                <c:formatCode>_-* #,##0.0_-;\-* #,##0.0_-;_-* "-"??_-;_-@_-</c:formatCode>
                <c:ptCount val="309"/>
                <c:pt idx="0">
                  <c:v>0.1</c:v>
                </c:pt>
                <c:pt idx="1">
                  <c:v>0.2</c:v>
                </c:pt>
                <c:pt idx="2">
                  <c:v>0.30000000000000004</c:v>
                </c:pt>
                <c:pt idx="3">
                  <c:v>0.4</c:v>
                </c:pt>
                <c:pt idx="4">
                  <c:v>0.5</c:v>
                </c:pt>
                <c:pt idx="5">
                  <c:v>0.60000000000000009</c:v>
                </c:pt>
                <c:pt idx="6">
                  <c:v>0.70000000000000007</c:v>
                </c:pt>
                <c:pt idx="7">
                  <c:v>0.8</c:v>
                </c:pt>
                <c:pt idx="8">
                  <c:v>0.9</c:v>
                </c:pt>
                <c:pt idx="9">
                  <c:v>1</c:v>
                </c:pt>
                <c:pt idx="10">
                  <c:v>1.1000000000000001</c:v>
                </c:pt>
                <c:pt idx="11">
                  <c:v>1.2</c:v>
                </c:pt>
                <c:pt idx="12">
                  <c:v>1.3</c:v>
                </c:pt>
                <c:pt idx="13">
                  <c:v>1.4</c:v>
                </c:pt>
                <c:pt idx="14">
                  <c:v>1.5</c:v>
                </c:pt>
                <c:pt idx="15">
                  <c:v>1.6</c:v>
                </c:pt>
                <c:pt idx="16">
                  <c:v>1.7</c:v>
                </c:pt>
                <c:pt idx="17">
                  <c:v>1.8</c:v>
                </c:pt>
                <c:pt idx="18">
                  <c:v>1.9000000000000001</c:v>
                </c:pt>
                <c:pt idx="19">
                  <c:v>2</c:v>
                </c:pt>
                <c:pt idx="20">
                  <c:v>2.1</c:v>
                </c:pt>
                <c:pt idx="21">
                  <c:v>2.2000000000000002</c:v>
                </c:pt>
                <c:pt idx="22">
                  <c:v>2.2999999999999998</c:v>
                </c:pt>
                <c:pt idx="23">
                  <c:v>2.4</c:v>
                </c:pt>
                <c:pt idx="24">
                  <c:v>2.5</c:v>
                </c:pt>
                <c:pt idx="25">
                  <c:v>2.6</c:v>
                </c:pt>
                <c:pt idx="26">
                  <c:v>2.7</c:v>
                </c:pt>
                <c:pt idx="27">
                  <c:v>2.8</c:v>
                </c:pt>
                <c:pt idx="28">
                  <c:v>2.9</c:v>
                </c:pt>
                <c:pt idx="29">
                  <c:v>3</c:v>
                </c:pt>
                <c:pt idx="30">
                  <c:v>3.1</c:v>
                </c:pt>
                <c:pt idx="31">
                  <c:v>3.2</c:v>
                </c:pt>
                <c:pt idx="32">
                  <c:v>3.3</c:v>
                </c:pt>
                <c:pt idx="33">
                  <c:v>3.4</c:v>
                </c:pt>
                <c:pt idx="34">
                  <c:v>3.5</c:v>
                </c:pt>
                <c:pt idx="35">
                  <c:v>3.6</c:v>
                </c:pt>
                <c:pt idx="36">
                  <c:v>3.7</c:v>
                </c:pt>
                <c:pt idx="37">
                  <c:v>3.8</c:v>
                </c:pt>
                <c:pt idx="38">
                  <c:v>3.9</c:v>
                </c:pt>
                <c:pt idx="39">
                  <c:v>4</c:v>
                </c:pt>
                <c:pt idx="40">
                  <c:v>4.0999999999999996</c:v>
                </c:pt>
                <c:pt idx="41">
                  <c:v>4.2</c:v>
                </c:pt>
                <c:pt idx="42">
                  <c:v>4.3</c:v>
                </c:pt>
                <c:pt idx="43">
                  <c:v>4.4000000000000004</c:v>
                </c:pt>
                <c:pt idx="44">
                  <c:v>4.5</c:v>
                </c:pt>
                <c:pt idx="45">
                  <c:v>4.5999999999999996</c:v>
                </c:pt>
                <c:pt idx="46">
                  <c:v>4.7</c:v>
                </c:pt>
                <c:pt idx="47">
                  <c:v>4.8</c:v>
                </c:pt>
                <c:pt idx="48">
                  <c:v>4.9000000000000004</c:v>
                </c:pt>
                <c:pt idx="49">
                  <c:v>5</c:v>
                </c:pt>
                <c:pt idx="50">
                  <c:v>5.0999999999999996</c:v>
                </c:pt>
                <c:pt idx="51">
                  <c:v>5.2</c:v>
                </c:pt>
                <c:pt idx="52">
                  <c:v>5.3</c:v>
                </c:pt>
                <c:pt idx="53">
                  <c:v>5.4</c:v>
                </c:pt>
                <c:pt idx="54">
                  <c:v>5.5</c:v>
                </c:pt>
                <c:pt idx="55">
                  <c:v>5.6</c:v>
                </c:pt>
                <c:pt idx="56">
                  <c:v>5.7</c:v>
                </c:pt>
                <c:pt idx="57">
                  <c:v>5.8</c:v>
                </c:pt>
                <c:pt idx="58">
                  <c:v>5.9</c:v>
                </c:pt>
                <c:pt idx="59">
                  <c:v>6</c:v>
                </c:pt>
                <c:pt idx="60">
                  <c:v>6.1</c:v>
                </c:pt>
                <c:pt idx="61">
                  <c:v>6.2</c:v>
                </c:pt>
                <c:pt idx="62">
                  <c:v>6.3</c:v>
                </c:pt>
                <c:pt idx="63">
                  <c:v>6.4</c:v>
                </c:pt>
                <c:pt idx="64">
                  <c:v>6.5</c:v>
                </c:pt>
                <c:pt idx="65">
                  <c:v>6.6</c:v>
                </c:pt>
                <c:pt idx="66">
                  <c:v>6.7</c:v>
                </c:pt>
                <c:pt idx="67">
                  <c:v>6.8</c:v>
                </c:pt>
                <c:pt idx="68">
                  <c:v>6.9</c:v>
                </c:pt>
                <c:pt idx="69">
                  <c:v>7</c:v>
                </c:pt>
                <c:pt idx="70">
                  <c:v>7.1</c:v>
                </c:pt>
                <c:pt idx="71">
                  <c:v>7.2</c:v>
                </c:pt>
                <c:pt idx="72">
                  <c:v>7.3</c:v>
                </c:pt>
                <c:pt idx="73">
                  <c:v>7.4</c:v>
                </c:pt>
                <c:pt idx="74">
                  <c:v>7.5</c:v>
                </c:pt>
                <c:pt idx="75">
                  <c:v>7.6</c:v>
                </c:pt>
                <c:pt idx="76">
                  <c:v>7.7</c:v>
                </c:pt>
                <c:pt idx="77">
                  <c:v>7.8</c:v>
                </c:pt>
                <c:pt idx="78">
                  <c:v>7.9</c:v>
                </c:pt>
                <c:pt idx="79">
                  <c:v>8</c:v>
                </c:pt>
                <c:pt idx="80">
                  <c:v>8.1</c:v>
                </c:pt>
                <c:pt idx="81">
                  <c:v>8.2000000000000011</c:v>
                </c:pt>
                <c:pt idx="82">
                  <c:v>8.3000000000000007</c:v>
                </c:pt>
                <c:pt idx="83">
                  <c:v>8.4</c:v>
                </c:pt>
                <c:pt idx="84">
                  <c:v>8.5</c:v>
                </c:pt>
                <c:pt idx="85">
                  <c:v>8.6</c:v>
                </c:pt>
                <c:pt idx="86">
                  <c:v>8.7000000000000011</c:v>
                </c:pt>
                <c:pt idx="87">
                  <c:v>8.8000000000000007</c:v>
                </c:pt>
                <c:pt idx="88">
                  <c:v>8.9</c:v>
                </c:pt>
                <c:pt idx="89">
                  <c:v>9</c:v>
                </c:pt>
                <c:pt idx="90">
                  <c:v>9.1</c:v>
                </c:pt>
                <c:pt idx="91">
                  <c:v>9.2000000000000011</c:v>
                </c:pt>
                <c:pt idx="92">
                  <c:v>9.3000000000000007</c:v>
                </c:pt>
                <c:pt idx="93">
                  <c:v>9.4</c:v>
                </c:pt>
                <c:pt idx="94">
                  <c:v>9.5</c:v>
                </c:pt>
                <c:pt idx="95">
                  <c:v>9.6</c:v>
                </c:pt>
                <c:pt idx="96">
                  <c:v>9.7000000000000011</c:v>
                </c:pt>
                <c:pt idx="97">
                  <c:v>9.8000000000000007</c:v>
                </c:pt>
                <c:pt idx="98">
                  <c:v>9.9</c:v>
                </c:pt>
                <c:pt idx="99">
                  <c:v>10</c:v>
                </c:pt>
                <c:pt idx="100">
                  <c:v>10.1</c:v>
                </c:pt>
                <c:pt idx="101">
                  <c:v>10.200000000000001</c:v>
                </c:pt>
                <c:pt idx="102">
                  <c:v>10.3</c:v>
                </c:pt>
                <c:pt idx="103">
                  <c:v>10.4</c:v>
                </c:pt>
                <c:pt idx="104">
                  <c:v>10.5</c:v>
                </c:pt>
                <c:pt idx="105">
                  <c:v>10.6</c:v>
                </c:pt>
                <c:pt idx="106">
                  <c:v>10.7</c:v>
                </c:pt>
                <c:pt idx="107">
                  <c:v>10.8</c:v>
                </c:pt>
                <c:pt idx="108">
                  <c:v>10.9</c:v>
                </c:pt>
                <c:pt idx="109">
                  <c:v>11</c:v>
                </c:pt>
                <c:pt idx="110">
                  <c:v>11.1</c:v>
                </c:pt>
                <c:pt idx="111">
                  <c:v>11.2</c:v>
                </c:pt>
                <c:pt idx="112">
                  <c:v>11.3</c:v>
                </c:pt>
                <c:pt idx="113">
                  <c:v>11.4</c:v>
                </c:pt>
                <c:pt idx="114">
                  <c:v>11.5</c:v>
                </c:pt>
                <c:pt idx="115">
                  <c:v>11.6</c:v>
                </c:pt>
                <c:pt idx="116">
                  <c:v>11.7</c:v>
                </c:pt>
                <c:pt idx="117">
                  <c:v>11.8</c:v>
                </c:pt>
                <c:pt idx="118">
                  <c:v>11.9</c:v>
                </c:pt>
                <c:pt idx="119">
                  <c:v>12</c:v>
                </c:pt>
                <c:pt idx="120">
                  <c:v>12.1</c:v>
                </c:pt>
                <c:pt idx="121">
                  <c:v>12.2</c:v>
                </c:pt>
                <c:pt idx="122">
                  <c:v>12.3</c:v>
                </c:pt>
                <c:pt idx="123">
                  <c:v>12.4</c:v>
                </c:pt>
                <c:pt idx="124">
                  <c:v>12.5</c:v>
                </c:pt>
                <c:pt idx="125">
                  <c:v>12.6</c:v>
                </c:pt>
                <c:pt idx="126">
                  <c:v>12.7</c:v>
                </c:pt>
                <c:pt idx="127">
                  <c:v>12.8</c:v>
                </c:pt>
                <c:pt idx="128">
                  <c:v>12.9</c:v>
                </c:pt>
                <c:pt idx="129">
                  <c:v>13</c:v>
                </c:pt>
                <c:pt idx="130">
                  <c:v>13.1</c:v>
                </c:pt>
                <c:pt idx="131">
                  <c:v>13.2</c:v>
                </c:pt>
                <c:pt idx="132">
                  <c:v>13.3</c:v>
                </c:pt>
                <c:pt idx="133">
                  <c:v>13.4</c:v>
                </c:pt>
                <c:pt idx="134">
                  <c:v>13.5</c:v>
                </c:pt>
                <c:pt idx="135">
                  <c:v>13.6</c:v>
                </c:pt>
                <c:pt idx="136">
                  <c:v>13.7</c:v>
                </c:pt>
                <c:pt idx="137">
                  <c:v>13.8</c:v>
                </c:pt>
                <c:pt idx="138">
                  <c:v>13.9</c:v>
                </c:pt>
                <c:pt idx="139">
                  <c:v>14</c:v>
                </c:pt>
                <c:pt idx="140">
                  <c:v>14.1</c:v>
                </c:pt>
                <c:pt idx="141">
                  <c:v>14.2</c:v>
                </c:pt>
                <c:pt idx="142">
                  <c:v>14.3</c:v>
                </c:pt>
                <c:pt idx="143">
                  <c:v>14.4</c:v>
                </c:pt>
                <c:pt idx="144">
                  <c:v>14.5</c:v>
                </c:pt>
                <c:pt idx="145">
                  <c:v>14.6</c:v>
                </c:pt>
                <c:pt idx="146">
                  <c:v>14.7</c:v>
                </c:pt>
                <c:pt idx="147">
                  <c:v>14.8</c:v>
                </c:pt>
                <c:pt idx="148">
                  <c:v>14.9</c:v>
                </c:pt>
                <c:pt idx="149">
                  <c:v>15</c:v>
                </c:pt>
                <c:pt idx="150">
                  <c:v>15.1</c:v>
                </c:pt>
                <c:pt idx="151">
                  <c:v>15.2</c:v>
                </c:pt>
                <c:pt idx="152">
                  <c:v>15.3</c:v>
                </c:pt>
                <c:pt idx="153">
                  <c:v>15.4</c:v>
                </c:pt>
                <c:pt idx="154">
                  <c:v>15.5</c:v>
                </c:pt>
                <c:pt idx="155">
                  <c:v>15.6</c:v>
                </c:pt>
                <c:pt idx="156">
                  <c:v>15.7</c:v>
                </c:pt>
                <c:pt idx="157">
                  <c:v>15.8</c:v>
                </c:pt>
                <c:pt idx="158">
                  <c:v>15.9</c:v>
                </c:pt>
                <c:pt idx="159">
                  <c:v>16</c:v>
                </c:pt>
                <c:pt idx="160">
                  <c:v>16.100000000000001</c:v>
                </c:pt>
                <c:pt idx="161">
                  <c:v>16.2</c:v>
                </c:pt>
                <c:pt idx="162">
                  <c:v>16.3</c:v>
                </c:pt>
                <c:pt idx="163">
                  <c:v>16.399999999999999</c:v>
                </c:pt>
                <c:pt idx="164">
                  <c:v>16.5</c:v>
                </c:pt>
                <c:pt idx="165">
                  <c:v>16.600000000000001</c:v>
                </c:pt>
                <c:pt idx="166">
                  <c:v>16.7</c:v>
                </c:pt>
                <c:pt idx="167">
                  <c:v>16.8</c:v>
                </c:pt>
                <c:pt idx="168">
                  <c:v>16.899999999999999</c:v>
                </c:pt>
                <c:pt idx="169">
                  <c:v>17</c:v>
                </c:pt>
                <c:pt idx="170">
                  <c:v>17.100000000000001</c:v>
                </c:pt>
                <c:pt idx="171">
                  <c:v>17.2</c:v>
                </c:pt>
                <c:pt idx="172">
                  <c:v>17.3</c:v>
                </c:pt>
                <c:pt idx="173">
                  <c:v>17.399999999999999</c:v>
                </c:pt>
                <c:pt idx="174">
                  <c:v>17.5</c:v>
                </c:pt>
                <c:pt idx="175">
                  <c:v>17.600000000000001</c:v>
                </c:pt>
                <c:pt idx="176">
                  <c:v>17.7</c:v>
                </c:pt>
                <c:pt idx="177">
                  <c:v>17.8</c:v>
                </c:pt>
                <c:pt idx="178">
                  <c:v>17.899999999999999</c:v>
                </c:pt>
                <c:pt idx="179">
                  <c:v>18</c:v>
                </c:pt>
                <c:pt idx="180">
                  <c:v>18.100000000000001</c:v>
                </c:pt>
                <c:pt idx="181">
                  <c:v>18.2</c:v>
                </c:pt>
                <c:pt idx="182">
                  <c:v>18.3</c:v>
                </c:pt>
                <c:pt idx="183">
                  <c:v>18.399999999999999</c:v>
                </c:pt>
                <c:pt idx="184">
                  <c:v>18.5</c:v>
                </c:pt>
                <c:pt idx="185">
                  <c:v>18.600000000000001</c:v>
                </c:pt>
                <c:pt idx="186">
                  <c:v>18.7</c:v>
                </c:pt>
                <c:pt idx="187">
                  <c:v>18.8</c:v>
                </c:pt>
                <c:pt idx="188">
                  <c:v>18.899999999999999</c:v>
                </c:pt>
                <c:pt idx="189">
                  <c:v>19</c:v>
                </c:pt>
                <c:pt idx="190">
                  <c:v>19.100000000000001</c:v>
                </c:pt>
                <c:pt idx="191">
                  <c:v>19.2</c:v>
                </c:pt>
                <c:pt idx="192">
                  <c:v>19.3</c:v>
                </c:pt>
                <c:pt idx="193">
                  <c:v>19.399999999999999</c:v>
                </c:pt>
                <c:pt idx="194">
                  <c:v>19.5</c:v>
                </c:pt>
                <c:pt idx="195">
                  <c:v>19.600000000000001</c:v>
                </c:pt>
                <c:pt idx="196">
                  <c:v>19.7</c:v>
                </c:pt>
                <c:pt idx="197">
                  <c:v>19.8</c:v>
                </c:pt>
                <c:pt idx="198">
                  <c:v>19.899999999999999</c:v>
                </c:pt>
                <c:pt idx="199">
                  <c:v>20</c:v>
                </c:pt>
                <c:pt idx="200">
                  <c:v>20.100000000000001</c:v>
                </c:pt>
                <c:pt idx="201">
                  <c:v>20.2</c:v>
                </c:pt>
                <c:pt idx="202">
                  <c:v>20.3</c:v>
                </c:pt>
                <c:pt idx="203">
                  <c:v>20.399999999999999</c:v>
                </c:pt>
                <c:pt idx="204">
                  <c:v>20.5</c:v>
                </c:pt>
                <c:pt idx="205">
                  <c:v>20.6</c:v>
                </c:pt>
                <c:pt idx="206">
                  <c:v>20.7</c:v>
                </c:pt>
                <c:pt idx="207">
                  <c:v>20.8</c:v>
                </c:pt>
                <c:pt idx="208">
                  <c:v>20.9</c:v>
                </c:pt>
                <c:pt idx="209">
                  <c:v>21</c:v>
                </c:pt>
                <c:pt idx="210">
                  <c:v>21.1</c:v>
                </c:pt>
                <c:pt idx="211">
                  <c:v>21.2</c:v>
                </c:pt>
                <c:pt idx="212">
                  <c:v>21.3</c:v>
                </c:pt>
                <c:pt idx="213">
                  <c:v>21.4</c:v>
                </c:pt>
                <c:pt idx="214">
                  <c:v>21.5</c:v>
                </c:pt>
                <c:pt idx="215">
                  <c:v>21.6</c:v>
                </c:pt>
                <c:pt idx="216">
                  <c:v>21.7</c:v>
                </c:pt>
                <c:pt idx="217">
                  <c:v>21.8</c:v>
                </c:pt>
                <c:pt idx="218">
                  <c:v>21.9</c:v>
                </c:pt>
                <c:pt idx="219">
                  <c:v>22</c:v>
                </c:pt>
                <c:pt idx="220">
                  <c:v>22.1</c:v>
                </c:pt>
                <c:pt idx="221">
                  <c:v>22.2</c:v>
                </c:pt>
                <c:pt idx="222">
                  <c:v>22.3</c:v>
                </c:pt>
                <c:pt idx="223">
                  <c:v>22.4</c:v>
                </c:pt>
                <c:pt idx="224">
                  <c:v>22.5</c:v>
                </c:pt>
                <c:pt idx="225">
                  <c:v>22.6</c:v>
                </c:pt>
                <c:pt idx="226">
                  <c:v>22.7</c:v>
                </c:pt>
                <c:pt idx="227">
                  <c:v>22.8</c:v>
                </c:pt>
                <c:pt idx="228">
                  <c:v>22.9</c:v>
                </c:pt>
                <c:pt idx="229">
                  <c:v>23</c:v>
                </c:pt>
                <c:pt idx="230">
                  <c:v>23.1</c:v>
                </c:pt>
                <c:pt idx="231">
                  <c:v>23.2</c:v>
                </c:pt>
                <c:pt idx="232">
                  <c:v>23.3</c:v>
                </c:pt>
                <c:pt idx="233">
                  <c:v>23.4</c:v>
                </c:pt>
                <c:pt idx="234">
                  <c:v>23.5</c:v>
                </c:pt>
                <c:pt idx="235">
                  <c:v>23.6</c:v>
                </c:pt>
                <c:pt idx="236">
                  <c:v>23.7</c:v>
                </c:pt>
                <c:pt idx="237">
                  <c:v>23.8</c:v>
                </c:pt>
                <c:pt idx="238">
                  <c:v>23.9</c:v>
                </c:pt>
                <c:pt idx="239">
                  <c:v>24</c:v>
                </c:pt>
                <c:pt idx="240">
                  <c:v>24.1</c:v>
                </c:pt>
                <c:pt idx="241">
                  <c:v>24.2</c:v>
                </c:pt>
                <c:pt idx="242">
                  <c:v>24.3</c:v>
                </c:pt>
                <c:pt idx="243">
                  <c:v>24.4</c:v>
                </c:pt>
                <c:pt idx="244">
                  <c:v>24.5</c:v>
                </c:pt>
                <c:pt idx="245">
                  <c:v>24.6</c:v>
                </c:pt>
                <c:pt idx="246">
                  <c:v>24.7</c:v>
                </c:pt>
                <c:pt idx="247">
                  <c:v>24.8</c:v>
                </c:pt>
                <c:pt idx="248">
                  <c:v>24.9</c:v>
                </c:pt>
                <c:pt idx="249">
                  <c:v>25</c:v>
                </c:pt>
                <c:pt idx="250">
                  <c:v>25.1</c:v>
                </c:pt>
                <c:pt idx="251">
                  <c:v>25.2</c:v>
                </c:pt>
                <c:pt idx="252">
                  <c:v>25.3</c:v>
                </c:pt>
                <c:pt idx="253">
                  <c:v>25.4</c:v>
                </c:pt>
                <c:pt idx="254">
                  <c:v>25.5</c:v>
                </c:pt>
                <c:pt idx="255">
                  <c:v>25.6</c:v>
                </c:pt>
                <c:pt idx="256">
                  <c:v>25.7</c:v>
                </c:pt>
                <c:pt idx="257">
                  <c:v>25.8</c:v>
                </c:pt>
                <c:pt idx="258">
                  <c:v>25.9</c:v>
                </c:pt>
                <c:pt idx="259">
                  <c:v>26</c:v>
                </c:pt>
                <c:pt idx="260">
                  <c:v>26.1</c:v>
                </c:pt>
                <c:pt idx="261">
                  <c:v>26.2</c:v>
                </c:pt>
                <c:pt idx="262">
                  <c:v>26.3</c:v>
                </c:pt>
                <c:pt idx="263">
                  <c:v>26.4</c:v>
                </c:pt>
                <c:pt idx="264">
                  <c:v>26.5</c:v>
                </c:pt>
                <c:pt idx="265">
                  <c:v>26.6</c:v>
                </c:pt>
                <c:pt idx="266">
                  <c:v>26.7</c:v>
                </c:pt>
                <c:pt idx="267">
                  <c:v>26.8</c:v>
                </c:pt>
                <c:pt idx="268">
                  <c:v>26.9</c:v>
                </c:pt>
                <c:pt idx="269">
                  <c:v>27</c:v>
                </c:pt>
                <c:pt idx="270">
                  <c:v>27.1</c:v>
                </c:pt>
                <c:pt idx="271">
                  <c:v>27.2</c:v>
                </c:pt>
                <c:pt idx="272">
                  <c:v>27.3</c:v>
                </c:pt>
                <c:pt idx="273">
                  <c:v>27.4</c:v>
                </c:pt>
                <c:pt idx="274">
                  <c:v>27.5</c:v>
                </c:pt>
                <c:pt idx="275">
                  <c:v>27.6</c:v>
                </c:pt>
                <c:pt idx="276">
                  <c:v>27.7</c:v>
                </c:pt>
                <c:pt idx="277">
                  <c:v>27.8</c:v>
                </c:pt>
                <c:pt idx="278">
                  <c:v>27.9</c:v>
                </c:pt>
                <c:pt idx="279">
                  <c:v>28</c:v>
                </c:pt>
                <c:pt idx="280">
                  <c:v>28.1</c:v>
                </c:pt>
                <c:pt idx="281">
                  <c:v>28.2</c:v>
                </c:pt>
                <c:pt idx="282">
                  <c:v>28.3</c:v>
                </c:pt>
                <c:pt idx="283">
                  <c:v>28.4</c:v>
                </c:pt>
                <c:pt idx="284">
                  <c:v>28.5</c:v>
                </c:pt>
                <c:pt idx="285">
                  <c:v>28.6</c:v>
                </c:pt>
                <c:pt idx="286">
                  <c:v>28.7</c:v>
                </c:pt>
                <c:pt idx="287">
                  <c:v>28.8</c:v>
                </c:pt>
                <c:pt idx="288">
                  <c:v>28.9</c:v>
                </c:pt>
                <c:pt idx="289">
                  <c:v>29</c:v>
                </c:pt>
                <c:pt idx="290">
                  <c:v>29.1</c:v>
                </c:pt>
                <c:pt idx="291">
                  <c:v>29.2</c:v>
                </c:pt>
                <c:pt idx="292">
                  <c:v>29.3</c:v>
                </c:pt>
                <c:pt idx="293">
                  <c:v>29.4</c:v>
                </c:pt>
                <c:pt idx="294">
                  <c:v>29.5</c:v>
                </c:pt>
                <c:pt idx="295">
                  <c:v>29.6</c:v>
                </c:pt>
                <c:pt idx="296">
                  <c:v>29.7</c:v>
                </c:pt>
                <c:pt idx="297">
                  <c:v>29.8</c:v>
                </c:pt>
                <c:pt idx="298">
                  <c:v>29.9</c:v>
                </c:pt>
                <c:pt idx="299">
                  <c:v>30</c:v>
                </c:pt>
                <c:pt idx="300">
                  <c:v>30.1</c:v>
                </c:pt>
                <c:pt idx="301">
                  <c:v>30.2</c:v>
                </c:pt>
                <c:pt idx="302">
                  <c:v>30.3</c:v>
                </c:pt>
                <c:pt idx="303">
                  <c:v>30.4</c:v>
                </c:pt>
                <c:pt idx="304">
                  <c:v>30.5</c:v>
                </c:pt>
                <c:pt idx="305">
                  <c:v>30.6</c:v>
                </c:pt>
                <c:pt idx="306">
                  <c:v>30.7</c:v>
                </c:pt>
                <c:pt idx="307">
                  <c:v>30.8</c:v>
                </c:pt>
                <c:pt idx="308">
                  <c:v>30.9</c:v>
                </c:pt>
              </c:numCache>
            </c:numRef>
          </c:xVal>
          <c:yVal>
            <c:numRef>
              <c:f>'จริง-2558-59'!$B$113:$B$431</c:f>
              <c:numCache>
                <c:formatCode>General</c:formatCode>
                <c:ptCount val="319"/>
                <c:pt idx="0">
                  <c:v>199</c:v>
                </c:pt>
                <c:pt idx="1">
                  <c:v>187</c:v>
                </c:pt>
                <c:pt idx="2">
                  <c:v>197</c:v>
                </c:pt>
                <c:pt idx="3">
                  <c:v>197</c:v>
                </c:pt>
                <c:pt idx="4">
                  <c:v>197</c:v>
                </c:pt>
                <c:pt idx="5">
                  <c:v>197</c:v>
                </c:pt>
                <c:pt idx="6">
                  <c:v>180</c:v>
                </c:pt>
                <c:pt idx="7">
                  <c:v>237</c:v>
                </c:pt>
                <c:pt idx="8">
                  <c:v>237</c:v>
                </c:pt>
                <c:pt idx="9">
                  <c:v>239</c:v>
                </c:pt>
                <c:pt idx="10">
                  <c:v>239</c:v>
                </c:pt>
                <c:pt idx="11">
                  <c:v>107</c:v>
                </c:pt>
                <c:pt idx="12">
                  <c:v>111</c:v>
                </c:pt>
                <c:pt idx="13">
                  <c:v>108</c:v>
                </c:pt>
                <c:pt idx="14">
                  <c:v>108</c:v>
                </c:pt>
                <c:pt idx="15">
                  <c:v>111</c:v>
                </c:pt>
                <c:pt idx="16">
                  <c:v>110</c:v>
                </c:pt>
                <c:pt idx="17">
                  <c:v>106</c:v>
                </c:pt>
                <c:pt idx="18">
                  <c:v>107</c:v>
                </c:pt>
                <c:pt idx="19">
                  <c:v>110</c:v>
                </c:pt>
                <c:pt idx="20">
                  <c:v>118</c:v>
                </c:pt>
                <c:pt idx="21">
                  <c:v>115</c:v>
                </c:pt>
                <c:pt idx="22">
                  <c:v>118</c:v>
                </c:pt>
                <c:pt idx="23">
                  <c:v>115</c:v>
                </c:pt>
                <c:pt idx="24">
                  <c:v>115</c:v>
                </c:pt>
                <c:pt idx="25">
                  <c:v>118</c:v>
                </c:pt>
                <c:pt idx="26">
                  <c:v>115</c:v>
                </c:pt>
                <c:pt idx="27">
                  <c:v>118</c:v>
                </c:pt>
                <c:pt idx="28">
                  <c:v>100</c:v>
                </c:pt>
                <c:pt idx="29">
                  <c:v>187</c:v>
                </c:pt>
                <c:pt idx="30">
                  <c:v>100</c:v>
                </c:pt>
                <c:pt idx="31">
                  <c:v>100</c:v>
                </c:pt>
                <c:pt idx="32">
                  <c:v>100</c:v>
                </c:pt>
                <c:pt idx="33">
                  <c:v>100</c:v>
                </c:pt>
                <c:pt idx="34">
                  <c:v>100</c:v>
                </c:pt>
                <c:pt idx="35">
                  <c:v>100</c:v>
                </c:pt>
                <c:pt idx="36">
                  <c:v>100</c:v>
                </c:pt>
                <c:pt idx="37">
                  <c:v>100</c:v>
                </c:pt>
                <c:pt idx="38">
                  <c:v>100</c:v>
                </c:pt>
                <c:pt idx="39">
                  <c:v>100</c:v>
                </c:pt>
                <c:pt idx="40">
                  <c:v>100</c:v>
                </c:pt>
                <c:pt idx="41">
                  <c:v>118</c:v>
                </c:pt>
                <c:pt idx="42">
                  <c:v>118</c:v>
                </c:pt>
                <c:pt idx="43">
                  <c:v>119</c:v>
                </c:pt>
                <c:pt idx="44">
                  <c:v>119</c:v>
                </c:pt>
                <c:pt idx="45">
                  <c:v>120</c:v>
                </c:pt>
                <c:pt idx="46">
                  <c:v>120</c:v>
                </c:pt>
                <c:pt idx="47">
                  <c:v>120</c:v>
                </c:pt>
                <c:pt idx="48">
                  <c:v>120</c:v>
                </c:pt>
                <c:pt idx="49">
                  <c:v>120</c:v>
                </c:pt>
                <c:pt idx="50">
                  <c:v>120</c:v>
                </c:pt>
                <c:pt idx="51">
                  <c:v>120</c:v>
                </c:pt>
                <c:pt idx="52">
                  <c:v>120</c:v>
                </c:pt>
                <c:pt idx="53">
                  <c:v>120</c:v>
                </c:pt>
                <c:pt idx="54">
                  <c:v>120</c:v>
                </c:pt>
                <c:pt idx="55">
                  <c:v>120</c:v>
                </c:pt>
                <c:pt idx="56">
                  <c:v>120</c:v>
                </c:pt>
                <c:pt idx="57">
                  <c:v>120</c:v>
                </c:pt>
                <c:pt idx="58">
                  <c:v>120</c:v>
                </c:pt>
                <c:pt idx="59">
                  <c:v>258</c:v>
                </c:pt>
                <c:pt idx="60">
                  <c:v>258</c:v>
                </c:pt>
                <c:pt idx="61">
                  <c:v>167</c:v>
                </c:pt>
                <c:pt idx="62">
                  <c:v>187</c:v>
                </c:pt>
                <c:pt idx="63">
                  <c:v>115</c:v>
                </c:pt>
                <c:pt idx="64">
                  <c:v>119</c:v>
                </c:pt>
                <c:pt idx="65">
                  <c:v>119</c:v>
                </c:pt>
                <c:pt idx="66">
                  <c:v>118</c:v>
                </c:pt>
                <c:pt idx="67">
                  <c:v>118</c:v>
                </c:pt>
                <c:pt idx="68">
                  <c:v>119</c:v>
                </c:pt>
                <c:pt idx="69">
                  <c:v>195</c:v>
                </c:pt>
                <c:pt idx="70">
                  <c:v>195</c:v>
                </c:pt>
                <c:pt idx="71">
                  <c:v>199</c:v>
                </c:pt>
                <c:pt idx="72">
                  <c:v>112</c:v>
                </c:pt>
                <c:pt idx="73">
                  <c:v>113</c:v>
                </c:pt>
                <c:pt idx="74">
                  <c:v>113</c:v>
                </c:pt>
                <c:pt idx="75">
                  <c:v>119</c:v>
                </c:pt>
                <c:pt idx="76">
                  <c:v>137</c:v>
                </c:pt>
                <c:pt idx="77">
                  <c:v>130</c:v>
                </c:pt>
                <c:pt idx="78">
                  <c:v>189</c:v>
                </c:pt>
                <c:pt idx="79">
                  <c:v>151</c:v>
                </c:pt>
                <c:pt idx="80">
                  <c:v>131</c:v>
                </c:pt>
                <c:pt idx="81">
                  <c:v>131</c:v>
                </c:pt>
                <c:pt idx="82">
                  <c:v>133</c:v>
                </c:pt>
                <c:pt idx="83">
                  <c:v>133</c:v>
                </c:pt>
                <c:pt idx="84">
                  <c:v>133</c:v>
                </c:pt>
                <c:pt idx="85">
                  <c:v>133</c:v>
                </c:pt>
                <c:pt idx="86">
                  <c:v>133</c:v>
                </c:pt>
                <c:pt idx="87">
                  <c:v>156</c:v>
                </c:pt>
                <c:pt idx="88">
                  <c:v>156</c:v>
                </c:pt>
                <c:pt idx="89">
                  <c:v>156</c:v>
                </c:pt>
                <c:pt idx="90">
                  <c:v>156</c:v>
                </c:pt>
                <c:pt idx="91">
                  <c:v>174</c:v>
                </c:pt>
                <c:pt idx="92">
                  <c:v>141</c:v>
                </c:pt>
                <c:pt idx="93">
                  <c:v>136</c:v>
                </c:pt>
                <c:pt idx="94">
                  <c:v>143</c:v>
                </c:pt>
                <c:pt idx="95">
                  <c:v>143</c:v>
                </c:pt>
                <c:pt idx="96">
                  <c:v>143</c:v>
                </c:pt>
                <c:pt idx="97">
                  <c:v>146</c:v>
                </c:pt>
                <c:pt idx="98">
                  <c:v>137</c:v>
                </c:pt>
                <c:pt idx="99">
                  <c:v>131</c:v>
                </c:pt>
                <c:pt idx="100">
                  <c:v>191</c:v>
                </c:pt>
                <c:pt idx="101">
                  <c:v>191</c:v>
                </c:pt>
                <c:pt idx="102">
                  <c:v>194</c:v>
                </c:pt>
                <c:pt idx="103">
                  <c:v>194</c:v>
                </c:pt>
                <c:pt idx="104">
                  <c:v>183</c:v>
                </c:pt>
                <c:pt idx="105">
                  <c:v>194</c:v>
                </c:pt>
                <c:pt idx="106">
                  <c:v>160</c:v>
                </c:pt>
                <c:pt idx="107">
                  <c:v>100</c:v>
                </c:pt>
                <c:pt idx="108">
                  <c:v>141</c:v>
                </c:pt>
                <c:pt idx="109">
                  <c:v>141</c:v>
                </c:pt>
                <c:pt idx="110">
                  <c:v>141</c:v>
                </c:pt>
                <c:pt idx="111">
                  <c:v>141</c:v>
                </c:pt>
                <c:pt idx="112">
                  <c:v>160</c:v>
                </c:pt>
                <c:pt idx="113">
                  <c:v>100</c:v>
                </c:pt>
                <c:pt idx="114">
                  <c:v>188</c:v>
                </c:pt>
                <c:pt idx="115">
                  <c:v>194</c:v>
                </c:pt>
                <c:pt idx="116">
                  <c:v>188</c:v>
                </c:pt>
                <c:pt idx="117">
                  <c:v>183</c:v>
                </c:pt>
                <c:pt idx="118">
                  <c:v>160</c:v>
                </c:pt>
                <c:pt idx="119">
                  <c:v>188</c:v>
                </c:pt>
                <c:pt idx="120">
                  <c:v>188</c:v>
                </c:pt>
                <c:pt idx="121">
                  <c:v>160</c:v>
                </c:pt>
                <c:pt idx="122">
                  <c:v>133</c:v>
                </c:pt>
                <c:pt idx="123">
                  <c:v>159</c:v>
                </c:pt>
                <c:pt idx="124">
                  <c:v>154</c:v>
                </c:pt>
                <c:pt idx="125">
                  <c:v>154</c:v>
                </c:pt>
                <c:pt idx="126">
                  <c:v>162</c:v>
                </c:pt>
                <c:pt idx="127">
                  <c:v>158</c:v>
                </c:pt>
                <c:pt idx="128">
                  <c:v>135</c:v>
                </c:pt>
                <c:pt idx="129">
                  <c:v>194</c:v>
                </c:pt>
                <c:pt idx="130">
                  <c:v>174</c:v>
                </c:pt>
                <c:pt idx="131">
                  <c:v>133</c:v>
                </c:pt>
                <c:pt idx="132">
                  <c:v>133</c:v>
                </c:pt>
                <c:pt idx="133">
                  <c:v>185</c:v>
                </c:pt>
                <c:pt idx="134">
                  <c:v>185</c:v>
                </c:pt>
                <c:pt idx="135">
                  <c:v>269</c:v>
                </c:pt>
                <c:pt idx="136">
                  <c:v>243</c:v>
                </c:pt>
                <c:pt idx="137">
                  <c:v>243</c:v>
                </c:pt>
                <c:pt idx="138">
                  <c:v>127</c:v>
                </c:pt>
                <c:pt idx="139">
                  <c:v>121</c:v>
                </c:pt>
                <c:pt idx="140">
                  <c:v>154</c:v>
                </c:pt>
                <c:pt idx="141">
                  <c:v>154</c:v>
                </c:pt>
                <c:pt idx="142">
                  <c:v>154</c:v>
                </c:pt>
                <c:pt idx="143">
                  <c:v>187</c:v>
                </c:pt>
                <c:pt idx="144">
                  <c:v>187</c:v>
                </c:pt>
                <c:pt idx="145">
                  <c:v>162</c:v>
                </c:pt>
                <c:pt idx="146">
                  <c:v>184</c:v>
                </c:pt>
                <c:pt idx="147">
                  <c:v>184</c:v>
                </c:pt>
                <c:pt idx="148">
                  <c:v>184</c:v>
                </c:pt>
                <c:pt idx="149">
                  <c:v>189</c:v>
                </c:pt>
                <c:pt idx="150">
                  <c:v>162</c:v>
                </c:pt>
                <c:pt idx="151">
                  <c:v>162</c:v>
                </c:pt>
                <c:pt idx="152">
                  <c:v>162</c:v>
                </c:pt>
                <c:pt idx="153">
                  <c:v>162</c:v>
                </c:pt>
                <c:pt idx="154">
                  <c:v>162</c:v>
                </c:pt>
                <c:pt idx="155">
                  <c:v>162</c:v>
                </c:pt>
                <c:pt idx="156">
                  <c:v>197</c:v>
                </c:pt>
                <c:pt idx="157">
                  <c:v>178</c:v>
                </c:pt>
                <c:pt idx="158">
                  <c:v>133</c:v>
                </c:pt>
                <c:pt idx="159">
                  <c:v>133</c:v>
                </c:pt>
                <c:pt idx="160">
                  <c:v>133</c:v>
                </c:pt>
                <c:pt idx="161">
                  <c:v>96</c:v>
                </c:pt>
                <c:pt idx="162">
                  <c:v>96</c:v>
                </c:pt>
                <c:pt idx="163">
                  <c:v>96</c:v>
                </c:pt>
                <c:pt idx="164">
                  <c:v>246</c:v>
                </c:pt>
                <c:pt idx="165">
                  <c:v>188</c:v>
                </c:pt>
                <c:pt idx="166">
                  <c:v>114</c:v>
                </c:pt>
                <c:pt idx="167">
                  <c:v>114</c:v>
                </c:pt>
                <c:pt idx="168">
                  <c:v>205</c:v>
                </c:pt>
                <c:pt idx="169">
                  <c:v>200</c:v>
                </c:pt>
                <c:pt idx="170">
                  <c:v>254</c:v>
                </c:pt>
                <c:pt idx="171">
                  <c:v>254</c:v>
                </c:pt>
                <c:pt idx="172">
                  <c:v>254</c:v>
                </c:pt>
                <c:pt idx="173">
                  <c:v>118</c:v>
                </c:pt>
                <c:pt idx="174">
                  <c:v>118</c:v>
                </c:pt>
                <c:pt idx="175">
                  <c:v>118</c:v>
                </c:pt>
                <c:pt idx="176">
                  <c:v>118</c:v>
                </c:pt>
                <c:pt idx="177">
                  <c:v>218</c:v>
                </c:pt>
                <c:pt idx="178">
                  <c:v>127</c:v>
                </c:pt>
                <c:pt idx="179">
                  <c:v>127</c:v>
                </c:pt>
                <c:pt idx="180">
                  <c:v>127</c:v>
                </c:pt>
                <c:pt idx="181">
                  <c:v>190</c:v>
                </c:pt>
                <c:pt idx="182">
                  <c:v>177</c:v>
                </c:pt>
                <c:pt idx="183">
                  <c:v>177</c:v>
                </c:pt>
                <c:pt idx="184">
                  <c:v>179</c:v>
                </c:pt>
                <c:pt idx="185">
                  <c:v>131</c:v>
                </c:pt>
                <c:pt idx="186">
                  <c:v>131</c:v>
                </c:pt>
                <c:pt idx="187">
                  <c:v>131</c:v>
                </c:pt>
                <c:pt idx="188">
                  <c:v>148</c:v>
                </c:pt>
                <c:pt idx="189">
                  <c:v>131</c:v>
                </c:pt>
                <c:pt idx="190">
                  <c:v>148</c:v>
                </c:pt>
                <c:pt idx="191">
                  <c:v>123</c:v>
                </c:pt>
                <c:pt idx="192">
                  <c:v>123</c:v>
                </c:pt>
                <c:pt idx="193">
                  <c:v>123</c:v>
                </c:pt>
                <c:pt idx="194">
                  <c:v>123</c:v>
                </c:pt>
                <c:pt idx="195">
                  <c:v>123</c:v>
                </c:pt>
                <c:pt idx="196">
                  <c:v>123</c:v>
                </c:pt>
                <c:pt idx="197">
                  <c:v>166</c:v>
                </c:pt>
                <c:pt idx="198">
                  <c:v>155</c:v>
                </c:pt>
                <c:pt idx="199">
                  <c:v>150</c:v>
                </c:pt>
                <c:pt idx="200">
                  <c:v>197</c:v>
                </c:pt>
                <c:pt idx="201">
                  <c:v>162</c:v>
                </c:pt>
                <c:pt idx="202">
                  <c:v>187</c:v>
                </c:pt>
                <c:pt idx="203">
                  <c:v>162</c:v>
                </c:pt>
                <c:pt idx="204">
                  <c:v>162</c:v>
                </c:pt>
                <c:pt idx="205">
                  <c:v>187</c:v>
                </c:pt>
                <c:pt idx="206">
                  <c:v>136</c:v>
                </c:pt>
                <c:pt idx="207">
                  <c:v>197</c:v>
                </c:pt>
                <c:pt idx="208">
                  <c:v>197</c:v>
                </c:pt>
                <c:pt idx="209">
                  <c:v>128</c:v>
                </c:pt>
                <c:pt idx="210">
                  <c:v>128</c:v>
                </c:pt>
                <c:pt idx="211">
                  <c:v>141</c:v>
                </c:pt>
                <c:pt idx="212">
                  <c:v>100</c:v>
                </c:pt>
                <c:pt idx="213">
                  <c:v>100</c:v>
                </c:pt>
                <c:pt idx="214">
                  <c:v>100</c:v>
                </c:pt>
                <c:pt idx="215">
                  <c:v>100</c:v>
                </c:pt>
                <c:pt idx="216">
                  <c:v>100</c:v>
                </c:pt>
                <c:pt idx="217">
                  <c:v>100</c:v>
                </c:pt>
                <c:pt idx="218">
                  <c:v>149</c:v>
                </c:pt>
                <c:pt idx="219">
                  <c:v>149</c:v>
                </c:pt>
                <c:pt idx="220">
                  <c:v>147</c:v>
                </c:pt>
                <c:pt idx="221">
                  <c:v>147</c:v>
                </c:pt>
                <c:pt idx="222">
                  <c:v>115</c:v>
                </c:pt>
                <c:pt idx="223">
                  <c:v>145</c:v>
                </c:pt>
                <c:pt idx="224">
                  <c:v>145</c:v>
                </c:pt>
                <c:pt idx="225">
                  <c:v>145</c:v>
                </c:pt>
                <c:pt idx="226">
                  <c:v>145</c:v>
                </c:pt>
                <c:pt idx="227">
                  <c:v>178</c:v>
                </c:pt>
                <c:pt idx="228">
                  <c:v>178</c:v>
                </c:pt>
                <c:pt idx="229">
                  <c:v>178</c:v>
                </c:pt>
                <c:pt idx="230">
                  <c:v>178</c:v>
                </c:pt>
                <c:pt idx="231">
                  <c:v>178</c:v>
                </c:pt>
                <c:pt idx="232">
                  <c:v>178</c:v>
                </c:pt>
                <c:pt idx="233">
                  <c:v>178</c:v>
                </c:pt>
                <c:pt idx="234">
                  <c:v>100</c:v>
                </c:pt>
                <c:pt idx="235">
                  <c:v>100</c:v>
                </c:pt>
                <c:pt idx="236">
                  <c:v>98</c:v>
                </c:pt>
                <c:pt idx="237">
                  <c:v>100</c:v>
                </c:pt>
                <c:pt idx="238">
                  <c:v>100</c:v>
                </c:pt>
                <c:pt idx="239">
                  <c:v>194</c:v>
                </c:pt>
                <c:pt idx="240">
                  <c:v>247</c:v>
                </c:pt>
                <c:pt idx="241">
                  <c:v>178</c:v>
                </c:pt>
                <c:pt idx="242">
                  <c:v>182</c:v>
                </c:pt>
                <c:pt idx="243">
                  <c:v>265</c:v>
                </c:pt>
                <c:pt idx="244">
                  <c:v>265</c:v>
                </c:pt>
                <c:pt idx="245">
                  <c:v>106</c:v>
                </c:pt>
                <c:pt idx="246">
                  <c:v>106</c:v>
                </c:pt>
                <c:pt idx="247">
                  <c:v>106</c:v>
                </c:pt>
                <c:pt idx="248">
                  <c:v>106</c:v>
                </c:pt>
                <c:pt idx="249">
                  <c:v>206</c:v>
                </c:pt>
                <c:pt idx="250">
                  <c:v>129</c:v>
                </c:pt>
                <c:pt idx="251">
                  <c:v>129</c:v>
                </c:pt>
                <c:pt idx="252">
                  <c:v>248</c:v>
                </c:pt>
                <c:pt idx="253">
                  <c:v>191</c:v>
                </c:pt>
                <c:pt idx="254">
                  <c:v>184</c:v>
                </c:pt>
                <c:pt idx="255">
                  <c:v>200</c:v>
                </c:pt>
                <c:pt idx="256">
                  <c:v>179</c:v>
                </c:pt>
                <c:pt idx="257">
                  <c:v>156</c:v>
                </c:pt>
                <c:pt idx="258">
                  <c:v>158</c:v>
                </c:pt>
                <c:pt idx="259">
                  <c:v>158</c:v>
                </c:pt>
                <c:pt idx="260">
                  <c:v>158</c:v>
                </c:pt>
                <c:pt idx="261">
                  <c:v>149</c:v>
                </c:pt>
                <c:pt idx="262">
                  <c:v>185</c:v>
                </c:pt>
                <c:pt idx="263">
                  <c:v>130</c:v>
                </c:pt>
                <c:pt idx="264">
                  <c:v>136</c:v>
                </c:pt>
                <c:pt idx="265">
                  <c:v>136</c:v>
                </c:pt>
                <c:pt idx="266">
                  <c:v>154</c:v>
                </c:pt>
                <c:pt idx="267">
                  <c:v>154</c:v>
                </c:pt>
                <c:pt idx="268">
                  <c:v>125</c:v>
                </c:pt>
                <c:pt idx="269">
                  <c:v>125</c:v>
                </c:pt>
                <c:pt idx="270">
                  <c:v>125</c:v>
                </c:pt>
                <c:pt idx="271">
                  <c:v>185</c:v>
                </c:pt>
                <c:pt idx="272">
                  <c:v>145</c:v>
                </c:pt>
                <c:pt idx="273">
                  <c:v>233</c:v>
                </c:pt>
                <c:pt idx="274">
                  <c:v>145</c:v>
                </c:pt>
                <c:pt idx="275">
                  <c:v>148</c:v>
                </c:pt>
                <c:pt idx="276">
                  <c:v>218</c:v>
                </c:pt>
                <c:pt idx="277">
                  <c:v>186</c:v>
                </c:pt>
                <c:pt idx="278">
                  <c:v>162</c:v>
                </c:pt>
                <c:pt idx="279">
                  <c:v>233</c:v>
                </c:pt>
                <c:pt idx="280">
                  <c:v>199</c:v>
                </c:pt>
                <c:pt idx="281">
                  <c:v>119</c:v>
                </c:pt>
                <c:pt idx="282">
                  <c:v>189</c:v>
                </c:pt>
                <c:pt idx="283">
                  <c:v>189</c:v>
                </c:pt>
                <c:pt idx="284">
                  <c:v>189</c:v>
                </c:pt>
                <c:pt idx="285">
                  <c:v>189</c:v>
                </c:pt>
                <c:pt idx="286">
                  <c:v>189</c:v>
                </c:pt>
                <c:pt idx="287">
                  <c:v>189</c:v>
                </c:pt>
                <c:pt idx="288">
                  <c:v>189</c:v>
                </c:pt>
                <c:pt idx="289">
                  <c:v>189</c:v>
                </c:pt>
                <c:pt idx="290">
                  <c:v>189</c:v>
                </c:pt>
                <c:pt idx="291">
                  <c:v>189</c:v>
                </c:pt>
                <c:pt idx="292">
                  <c:v>150</c:v>
                </c:pt>
                <c:pt idx="293">
                  <c:v>150</c:v>
                </c:pt>
                <c:pt idx="294">
                  <c:v>150</c:v>
                </c:pt>
                <c:pt idx="295">
                  <c:v>150</c:v>
                </c:pt>
                <c:pt idx="296">
                  <c:v>166</c:v>
                </c:pt>
                <c:pt idx="297">
                  <c:v>166</c:v>
                </c:pt>
                <c:pt idx="298">
                  <c:v>197</c:v>
                </c:pt>
                <c:pt idx="299">
                  <c:v>149</c:v>
                </c:pt>
                <c:pt idx="300">
                  <c:v>166</c:v>
                </c:pt>
                <c:pt idx="301">
                  <c:v>128</c:v>
                </c:pt>
                <c:pt idx="302">
                  <c:v>149</c:v>
                </c:pt>
                <c:pt idx="303">
                  <c:v>175</c:v>
                </c:pt>
                <c:pt idx="304">
                  <c:v>175</c:v>
                </c:pt>
                <c:pt idx="305">
                  <c:v>118</c:v>
                </c:pt>
                <c:pt idx="306">
                  <c:v>49</c:v>
                </c:pt>
                <c:pt idx="307">
                  <c:v>49</c:v>
                </c:pt>
                <c:pt idx="308">
                  <c:v>174</c:v>
                </c:pt>
                <c:pt idx="309">
                  <c:v>149</c:v>
                </c:pt>
                <c:pt idx="310">
                  <c:v>166</c:v>
                </c:pt>
                <c:pt idx="311">
                  <c:v>222</c:v>
                </c:pt>
                <c:pt idx="312">
                  <c:v>285</c:v>
                </c:pt>
                <c:pt idx="313">
                  <c:v>286</c:v>
                </c:pt>
                <c:pt idx="314">
                  <c:v>235</c:v>
                </c:pt>
                <c:pt idx="315">
                  <c:v>235</c:v>
                </c:pt>
                <c:pt idx="316">
                  <c:v>231</c:v>
                </c:pt>
                <c:pt idx="317">
                  <c:v>231</c:v>
                </c:pt>
                <c:pt idx="318">
                  <c:v>189</c:v>
                </c:pt>
              </c:numCache>
            </c:numRef>
          </c:yVal>
        </c:ser>
        <c:dLbls/>
        <c:axId val="85446656"/>
        <c:axId val="85448192"/>
      </c:scatterChart>
      <c:valAx>
        <c:axId val="85446656"/>
        <c:scaling>
          <c:orientation val="minMax"/>
          <c:max val="32"/>
          <c:min val="0"/>
        </c:scaling>
        <c:delete val="1"/>
        <c:axPos val="b"/>
        <c:numFmt formatCode="_-* #,##0.0_-;\-* #,##0.0_-;_-* &quot;-&quot;??_-;_-@_-" sourceLinked="1"/>
        <c:tickLblPos val="nextTo"/>
        <c:crossAx val="85448192"/>
        <c:crosses val="autoZero"/>
        <c:crossBetween val="midCat"/>
      </c:valAx>
      <c:valAx>
        <c:axId val="8544819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lang="th-TH" b="1"/>
                </a:pPr>
                <a:r>
                  <a:rPr lang="en-US" b="1" dirty="0"/>
                  <a:t>CO</a:t>
                </a:r>
                <a:r>
                  <a:rPr lang="en-US" b="1" baseline="-25000" dirty="0"/>
                  <a:t>2  </a:t>
                </a:r>
                <a:r>
                  <a:rPr lang="en-US" b="1" dirty="0"/>
                  <a:t>(g/km)</a:t>
                </a:r>
              </a:p>
            </c:rich>
          </c:tx>
          <c:layout>
            <c:manualLayout>
              <c:xMode val="edge"/>
              <c:yMode val="edge"/>
              <c:x val="1.4423770373575655E-3"/>
              <c:y val="0.46838828010000244"/>
            </c:manualLayout>
          </c:layout>
        </c:title>
        <c:numFmt formatCode="General" sourceLinked="1"/>
        <c:majorTickMark val="none"/>
        <c:tickLblPos val="nextTo"/>
        <c:txPr>
          <a:bodyPr/>
          <a:lstStyle/>
          <a:p>
            <a:pPr>
              <a:defRPr lang="th-TH" sz="1600" b="1"/>
            </a:pPr>
            <a:endParaRPr lang="en-US"/>
          </a:p>
        </c:txPr>
        <c:crossAx val="85446656"/>
        <c:crosses val="autoZero"/>
        <c:crossBetween val="midCat"/>
        <c:majorUnit val="50"/>
      </c:valAx>
    </c:plotArea>
    <c:legend>
      <c:legendPos val="t"/>
      <c:layout>
        <c:manualLayout>
          <c:xMode val="edge"/>
          <c:yMode val="edge"/>
          <c:x val="0.71022453114834128"/>
          <c:y val="3.6809807060092015E-2"/>
          <c:w val="0.2773120831388507"/>
          <c:h val="6.6908526904853174E-2"/>
        </c:manualLayout>
      </c:layout>
      <c:txPr>
        <a:bodyPr/>
        <a:lstStyle/>
        <a:p>
          <a:pPr>
            <a:defRPr lang="th-TH" b="1"/>
          </a:pPr>
          <a:endParaRPr lang="en-US"/>
        </a:p>
      </c:txPr>
    </c:legend>
    <c:plotVisOnly val="1"/>
    <c:dispBlanksAs val="gap"/>
  </c:chart>
  <c:txPr>
    <a:bodyPr/>
    <a:lstStyle/>
    <a:p>
      <a:pPr>
        <a:defRPr sz="1600">
          <a:cs typeface="+mn-cs"/>
        </a:defRPr>
      </a:pPr>
      <a:endParaRPr lang="en-US"/>
    </a:p>
  </c:txPr>
  <c:externalData r:id="rId2"/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0.14223</cdr:x>
      <cdr:y>0.69828</cdr:y>
    </cdr:from>
    <cdr:to>
      <cdr:x>0.349</cdr:x>
      <cdr:y>0.85577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1300547" y="4606773"/>
          <a:ext cx="1890705" cy="1039017"/>
        </a:xfrm>
        <a:prstGeom xmlns:a="http://schemas.openxmlformats.org/drawingml/2006/main" prst="rect">
          <a:avLst/>
        </a:prstGeom>
        <a:solidFill xmlns:a="http://schemas.openxmlformats.org/drawingml/2006/main">
          <a:srgbClr val="00B0F0">
            <a:alpha val="58000"/>
          </a:srgbClr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u="sng" dirty="0" smtClean="0">
              <a:cs typeface="+mn-cs"/>
            </a:rPr>
            <a:t>Pickup</a:t>
          </a:r>
          <a:r>
            <a:rPr lang="en-US" sz="1600" b="1" dirty="0" smtClean="0">
              <a:cs typeface="+mn-cs"/>
            </a:rPr>
            <a:t>   </a:t>
          </a:r>
        </a:p>
        <a:p xmlns:a="http://schemas.openxmlformats.org/drawingml/2006/main">
          <a:r>
            <a:rPr lang="en-US" sz="1600" b="1" dirty="0" smtClean="0">
              <a:cs typeface="+mn-cs"/>
            </a:rPr>
            <a:t>-Max</a:t>
          </a:r>
          <a:r>
            <a:rPr lang="en-US" sz="1600" b="1" baseline="0" dirty="0" smtClean="0">
              <a:cs typeface="+mn-cs"/>
            </a:rPr>
            <a:t> </a:t>
          </a:r>
          <a:r>
            <a:rPr lang="en-US" sz="1600" b="1" baseline="0" dirty="0">
              <a:cs typeface="+mn-cs"/>
            </a:rPr>
            <a:t>= </a:t>
          </a:r>
          <a:r>
            <a:rPr lang="en-US" sz="1600" b="1" baseline="0" dirty="0" smtClean="0">
              <a:cs typeface="+mn-cs"/>
            </a:rPr>
            <a:t>286 </a:t>
          </a:r>
          <a:r>
            <a:rPr lang="en-US" sz="1600" b="1" baseline="0" dirty="0">
              <a:cs typeface="+mn-cs"/>
            </a:rPr>
            <a:t>g/km </a:t>
          </a:r>
          <a:r>
            <a:rPr lang="en-US" sz="1600" b="1" dirty="0" smtClean="0">
              <a:cs typeface="+mn-cs"/>
            </a:rPr>
            <a:t>     </a:t>
          </a:r>
        </a:p>
        <a:p xmlns:a="http://schemas.openxmlformats.org/drawingml/2006/main">
          <a:r>
            <a:rPr lang="en-US" sz="1600" b="1" baseline="0" dirty="0" smtClean="0">
              <a:cs typeface="+mn-cs"/>
            </a:rPr>
            <a:t>-</a:t>
          </a:r>
          <a:r>
            <a:rPr lang="en-US" sz="1600" b="1" baseline="0" dirty="0">
              <a:cs typeface="+mn-cs"/>
            </a:rPr>
            <a:t>Min = </a:t>
          </a:r>
          <a:r>
            <a:rPr lang="en-US" sz="1600" b="1" baseline="0" dirty="0" smtClean="0">
              <a:cs typeface="+mn-cs"/>
            </a:rPr>
            <a:t>204 g/km </a:t>
          </a:r>
          <a:r>
            <a:rPr lang="en-US" sz="1600" b="1" dirty="0" smtClean="0">
              <a:cs typeface="+mn-cs"/>
            </a:rPr>
            <a:t>    </a:t>
          </a:r>
        </a:p>
        <a:p xmlns:a="http://schemas.openxmlformats.org/drawingml/2006/main">
          <a:r>
            <a:rPr lang="en-US" sz="1600" b="1" baseline="0" dirty="0" smtClean="0">
              <a:cs typeface="+mn-cs"/>
            </a:rPr>
            <a:t>-</a:t>
          </a:r>
          <a:r>
            <a:rPr lang="en-US" sz="1600" b="1" baseline="0" dirty="0">
              <a:cs typeface="+mn-cs"/>
            </a:rPr>
            <a:t>Mean = </a:t>
          </a:r>
          <a:r>
            <a:rPr lang="en-US" sz="1600" b="1" baseline="0" dirty="0" smtClean="0">
              <a:cs typeface="+mn-cs"/>
            </a:rPr>
            <a:t>227 </a:t>
          </a:r>
          <a:r>
            <a:rPr lang="en-US" sz="1600" b="1" baseline="0" dirty="0">
              <a:cs typeface="+mn-cs"/>
            </a:rPr>
            <a:t>g/km </a:t>
          </a:r>
          <a:endParaRPr lang="th-TH" sz="1600" b="1" dirty="0">
            <a:cs typeface="+mn-cs"/>
          </a:endParaRPr>
        </a:p>
      </cdr:txBody>
    </cdr:sp>
  </cdr:relSizeAnchor>
  <cdr:relSizeAnchor xmlns:cdr="http://schemas.openxmlformats.org/drawingml/2006/chartDrawing">
    <cdr:from>
      <cdr:x>0.52584</cdr:x>
      <cdr:y>0.73925</cdr:y>
    </cdr:from>
    <cdr:to>
      <cdr:x>0.73242</cdr:x>
      <cdr:y>0.89674</cdr:y>
    </cdr:to>
    <cdr:sp macro="" textlink="">
      <cdr:nvSpPr>
        <cdr:cNvPr id="3" name="TextBox 3"/>
        <cdr:cNvSpPr txBox="1"/>
      </cdr:nvSpPr>
      <cdr:spPr>
        <a:xfrm xmlns:a="http://schemas.openxmlformats.org/drawingml/2006/main">
          <a:off x="4808325" y="4877116"/>
          <a:ext cx="1888968" cy="1039017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u="sng" dirty="0"/>
            <a:t>Passenger</a:t>
          </a:r>
          <a:r>
            <a:rPr lang="en-US" sz="1600" b="1" u="sng" baseline="0" dirty="0"/>
            <a:t> </a:t>
          </a:r>
          <a:r>
            <a:rPr lang="en-US" sz="1600" b="1" u="sng" baseline="0" dirty="0" smtClean="0"/>
            <a:t>Car</a:t>
          </a:r>
          <a:r>
            <a:rPr lang="en-US" sz="1600" b="1" u="sng" dirty="0"/>
            <a:t> </a:t>
          </a:r>
          <a:r>
            <a:rPr lang="en-US" sz="1600" b="1" u="sng" dirty="0" smtClean="0"/>
            <a:t> </a:t>
          </a:r>
        </a:p>
        <a:p xmlns:a="http://schemas.openxmlformats.org/drawingml/2006/main">
          <a:r>
            <a:rPr lang="en-US" sz="1600" b="1" dirty="0" smtClean="0"/>
            <a:t>-Max</a:t>
          </a:r>
          <a:r>
            <a:rPr lang="en-US" sz="1600" b="1" baseline="0" dirty="0" smtClean="0"/>
            <a:t> </a:t>
          </a:r>
          <a:r>
            <a:rPr lang="en-US" sz="1600" b="1" baseline="0" dirty="0"/>
            <a:t>= </a:t>
          </a:r>
          <a:r>
            <a:rPr lang="en-US" sz="1600" b="1" dirty="0" smtClean="0"/>
            <a:t>411 </a:t>
          </a:r>
          <a:r>
            <a:rPr lang="en-US" sz="1600" b="1" baseline="0" dirty="0" smtClean="0"/>
            <a:t>g/km </a:t>
          </a:r>
          <a:r>
            <a:rPr lang="en-US" sz="1600" b="1" dirty="0" smtClean="0"/>
            <a:t>   </a:t>
          </a:r>
        </a:p>
        <a:p xmlns:a="http://schemas.openxmlformats.org/drawingml/2006/main">
          <a:r>
            <a:rPr lang="en-US" sz="1600" b="1" baseline="0" dirty="0" smtClean="0"/>
            <a:t>-</a:t>
          </a:r>
          <a:r>
            <a:rPr lang="en-US" sz="1600" b="1" baseline="0" dirty="0"/>
            <a:t>Min = </a:t>
          </a:r>
          <a:r>
            <a:rPr lang="en-US" sz="1600" b="1" dirty="0" smtClean="0"/>
            <a:t>120</a:t>
          </a:r>
          <a:r>
            <a:rPr lang="en-US" sz="1600" b="1" baseline="0" dirty="0" smtClean="0"/>
            <a:t> </a:t>
          </a:r>
          <a:r>
            <a:rPr lang="en-US" sz="1600" b="1" baseline="0" dirty="0"/>
            <a:t>g/km </a:t>
          </a:r>
          <a:r>
            <a:rPr lang="en-US" sz="1600" b="1" dirty="0" smtClean="0"/>
            <a:t>   </a:t>
          </a:r>
        </a:p>
        <a:p xmlns:a="http://schemas.openxmlformats.org/drawingml/2006/main">
          <a:r>
            <a:rPr lang="en-US" sz="1600" b="1" baseline="0" dirty="0" smtClean="0"/>
            <a:t>-</a:t>
          </a:r>
          <a:r>
            <a:rPr lang="en-US" sz="1600" b="1" baseline="0" dirty="0"/>
            <a:t>Mean = </a:t>
          </a:r>
          <a:r>
            <a:rPr lang="en-US" sz="1600" b="1" dirty="0" smtClean="0"/>
            <a:t>219</a:t>
          </a:r>
          <a:r>
            <a:rPr lang="en-US" sz="1600" b="1" baseline="0" dirty="0" smtClean="0"/>
            <a:t> </a:t>
          </a:r>
          <a:r>
            <a:rPr lang="en-US" sz="1600" b="1" baseline="0" dirty="0"/>
            <a:t>g/km </a:t>
          </a:r>
          <a:endParaRPr lang="th-TH" sz="1600" b="1" dirty="0"/>
        </a:p>
      </cdr:txBody>
    </cdr:sp>
  </cdr:relSizeAnchor>
  <cdr:relSizeAnchor xmlns:cdr="http://schemas.openxmlformats.org/drawingml/2006/chartDrawing">
    <cdr:from>
      <cdr:x>0.10626</cdr:x>
      <cdr:y>0.56692</cdr:y>
    </cdr:from>
    <cdr:to>
      <cdr:x>0.97652</cdr:x>
      <cdr:y>0.56692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971600" y="3740193"/>
          <a:ext cx="7957658" cy="0"/>
        </a:xfrm>
        <a:prstGeom xmlns:a="http://schemas.openxmlformats.org/drawingml/2006/main" prst="line">
          <a:avLst/>
        </a:prstGeom>
        <a:ln xmlns:a="http://schemas.openxmlformats.org/drawingml/2006/main" w="41275">
          <a:solidFill>
            <a:srgbClr val="00B0F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0.10626</cdr:x>
      <cdr:y>0.6626</cdr:y>
    </cdr:from>
    <cdr:to>
      <cdr:x>0.97652</cdr:x>
      <cdr:y>0.6626</cdr:y>
    </cdr:to>
    <cdr:cxnSp macro="">
      <cdr:nvCxnSpPr>
        <cdr:cNvPr id="7" name="Straight Connector 6"/>
        <cdr:cNvCxnSpPr/>
      </cdr:nvCxnSpPr>
      <cdr:spPr>
        <a:xfrm xmlns:a="http://schemas.openxmlformats.org/drawingml/2006/main">
          <a:off x="971600" y="4371431"/>
          <a:ext cx="7957658" cy="0"/>
        </a:xfrm>
        <a:prstGeom xmlns:a="http://schemas.openxmlformats.org/drawingml/2006/main" prst="line">
          <a:avLst/>
        </a:prstGeom>
        <a:ln xmlns:a="http://schemas.openxmlformats.org/drawingml/2006/main" w="41275">
          <a:solidFill>
            <a:schemeClr val="accent6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0.14721</cdr:x>
      <cdr:y>0.68295</cdr:y>
    </cdr:from>
    <cdr:to>
      <cdr:x>0.34503</cdr:x>
      <cdr:y>0.89924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45087" y="3770046"/>
          <a:ext cx="1807577" cy="1193979"/>
        </a:xfrm>
        <a:prstGeom xmlns:a="http://schemas.openxmlformats.org/drawingml/2006/main" prst="rect">
          <a:avLst/>
        </a:prstGeom>
        <a:solidFill xmlns:a="http://schemas.openxmlformats.org/drawingml/2006/main">
          <a:srgbClr val="00B0F0">
            <a:alpha val="58000"/>
          </a:srgbClr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u="sng" dirty="0" smtClean="0">
              <a:cs typeface="+mn-cs"/>
            </a:rPr>
            <a:t>Pickup</a:t>
          </a:r>
          <a:r>
            <a:rPr lang="en-US" sz="1600" b="1" dirty="0" smtClean="0">
              <a:cs typeface="+mn-cs"/>
            </a:rPr>
            <a:t>   </a:t>
          </a:r>
        </a:p>
        <a:p xmlns:a="http://schemas.openxmlformats.org/drawingml/2006/main">
          <a:r>
            <a:rPr lang="en-US" sz="1600" b="1" dirty="0" smtClean="0">
              <a:cs typeface="+mn-cs"/>
            </a:rPr>
            <a:t>-Max</a:t>
          </a:r>
          <a:r>
            <a:rPr lang="en-US" sz="1600" b="1" baseline="0" dirty="0" smtClean="0">
              <a:cs typeface="+mn-cs"/>
            </a:rPr>
            <a:t> </a:t>
          </a:r>
          <a:r>
            <a:rPr lang="en-US" sz="1600" b="1" baseline="0" dirty="0">
              <a:cs typeface="+mn-cs"/>
            </a:rPr>
            <a:t>= 277 g/km </a:t>
          </a:r>
          <a:r>
            <a:rPr lang="en-US" sz="1600" b="1" dirty="0" smtClean="0">
              <a:cs typeface="+mn-cs"/>
            </a:rPr>
            <a:t>     </a:t>
          </a:r>
        </a:p>
        <a:p xmlns:a="http://schemas.openxmlformats.org/drawingml/2006/main">
          <a:r>
            <a:rPr lang="en-US" sz="1600" b="1" baseline="0" dirty="0" smtClean="0">
              <a:cs typeface="+mn-cs"/>
            </a:rPr>
            <a:t>-</a:t>
          </a:r>
          <a:r>
            <a:rPr lang="en-US" sz="1600" b="1" baseline="0" dirty="0">
              <a:cs typeface="+mn-cs"/>
            </a:rPr>
            <a:t>Min = 161 g/km </a:t>
          </a:r>
          <a:r>
            <a:rPr lang="en-US" sz="1600" b="1" dirty="0" smtClean="0">
              <a:cs typeface="+mn-cs"/>
            </a:rPr>
            <a:t>    </a:t>
          </a:r>
        </a:p>
        <a:p xmlns:a="http://schemas.openxmlformats.org/drawingml/2006/main">
          <a:r>
            <a:rPr lang="en-US" sz="1600" b="1" baseline="0" dirty="0" smtClean="0">
              <a:cs typeface="+mn-cs"/>
            </a:rPr>
            <a:t>-</a:t>
          </a:r>
          <a:r>
            <a:rPr lang="en-US" sz="1600" b="1" baseline="0" dirty="0">
              <a:cs typeface="+mn-cs"/>
            </a:rPr>
            <a:t>Mean = </a:t>
          </a:r>
          <a:r>
            <a:rPr lang="en-US" sz="1600" b="1" baseline="0" dirty="0" smtClean="0">
              <a:cs typeface="+mn-cs"/>
            </a:rPr>
            <a:t>200 </a:t>
          </a:r>
          <a:r>
            <a:rPr lang="en-US" sz="1600" b="1" baseline="0" dirty="0">
              <a:cs typeface="+mn-cs"/>
            </a:rPr>
            <a:t>g/km </a:t>
          </a:r>
          <a:endParaRPr lang="th-TH" sz="1600" b="1" dirty="0">
            <a:cs typeface="+mn-cs"/>
          </a:endParaRPr>
        </a:p>
      </cdr:txBody>
    </cdr:sp>
  </cdr:relSizeAnchor>
  <cdr:relSizeAnchor xmlns:cdr="http://schemas.openxmlformats.org/drawingml/2006/chartDrawing">
    <cdr:from>
      <cdr:x>0.50577</cdr:x>
      <cdr:y>0.69735</cdr:y>
    </cdr:from>
    <cdr:to>
      <cdr:x>0.72642</cdr:x>
      <cdr:y>0.91364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4621430" y="3849559"/>
          <a:ext cx="2016186" cy="1193979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2">
            <a:lumMod val="40000"/>
            <a:lumOff val="60000"/>
          </a:schemeClr>
        </a:solidFill>
        <a:ln xmlns:a="http://schemas.openxmlformats.org/drawingml/2006/main" w="9525" cmpd="sng">
          <a:solidFill>
            <a:schemeClr val="lt1">
              <a:shade val="50000"/>
            </a:schemeClr>
          </a:solidFill>
        </a:ln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 anchor="t"/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600" b="1" u="sng" dirty="0"/>
            <a:t>Passenger</a:t>
          </a:r>
          <a:r>
            <a:rPr lang="en-US" sz="1600" b="1" u="sng" baseline="0" dirty="0"/>
            <a:t> </a:t>
          </a:r>
          <a:r>
            <a:rPr lang="en-US" sz="1600" b="1" u="sng" baseline="0" dirty="0" smtClean="0"/>
            <a:t>Car</a:t>
          </a:r>
          <a:r>
            <a:rPr lang="en-US" sz="1600" b="1" u="sng" dirty="0"/>
            <a:t> </a:t>
          </a:r>
          <a:r>
            <a:rPr lang="en-US" sz="1600" b="1" u="sng" dirty="0" smtClean="0"/>
            <a:t> </a:t>
          </a:r>
        </a:p>
        <a:p xmlns:a="http://schemas.openxmlformats.org/drawingml/2006/main">
          <a:r>
            <a:rPr lang="en-US" sz="1600" b="1" dirty="0" smtClean="0"/>
            <a:t>-Max</a:t>
          </a:r>
          <a:r>
            <a:rPr lang="en-US" sz="1600" b="1" baseline="0" dirty="0" smtClean="0"/>
            <a:t> </a:t>
          </a:r>
          <a:r>
            <a:rPr lang="en-US" sz="1600" b="1" baseline="0" dirty="0"/>
            <a:t>= 286 g/km </a:t>
          </a:r>
          <a:r>
            <a:rPr lang="en-US" sz="1600" b="1" dirty="0" smtClean="0"/>
            <a:t>    </a:t>
          </a:r>
        </a:p>
        <a:p xmlns:a="http://schemas.openxmlformats.org/drawingml/2006/main">
          <a:r>
            <a:rPr lang="en-US" sz="1600" b="1" baseline="0" dirty="0" smtClean="0"/>
            <a:t>-</a:t>
          </a:r>
          <a:r>
            <a:rPr lang="en-US" sz="1600" b="1" baseline="0" dirty="0"/>
            <a:t>Min = 49 g/km </a:t>
          </a:r>
          <a:r>
            <a:rPr lang="en-US" sz="1600" b="1" dirty="0" smtClean="0"/>
            <a:t>   </a:t>
          </a:r>
        </a:p>
        <a:p xmlns:a="http://schemas.openxmlformats.org/drawingml/2006/main">
          <a:r>
            <a:rPr lang="en-US" sz="1600" b="1" baseline="0" dirty="0" smtClean="0"/>
            <a:t>-</a:t>
          </a:r>
          <a:r>
            <a:rPr lang="en-US" sz="1600" b="1" baseline="0" dirty="0"/>
            <a:t>Mean = </a:t>
          </a:r>
          <a:r>
            <a:rPr lang="en-US" sz="1600" b="1" baseline="0" dirty="0" smtClean="0"/>
            <a:t>153 </a:t>
          </a:r>
          <a:r>
            <a:rPr lang="en-US" sz="1600" b="1" baseline="0" dirty="0"/>
            <a:t>g/km </a:t>
          </a:r>
          <a:endParaRPr lang="th-TH" sz="1600" b="1" dirty="0"/>
        </a:p>
      </cdr:txBody>
    </cdr:sp>
  </cdr:relSizeAnchor>
  <cdr:relSizeAnchor xmlns:cdr="http://schemas.openxmlformats.org/drawingml/2006/chartDrawing">
    <cdr:from>
      <cdr:x>0.09189</cdr:x>
      <cdr:y>0.34249</cdr:y>
    </cdr:from>
    <cdr:to>
      <cdr:x>0.96277</cdr:x>
      <cdr:y>0.34249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839652" y="1890632"/>
          <a:ext cx="7957658" cy="0"/>
        </a:xfrm>
        <a:prstGeom xmlns:a="http://schemas.openxmlformats.org/drawingml/2006/main" prst="line">
          <a:avLst/>
        </a:prstGeom>
        <a:ln xmlns:a="http://schemas.openxmlformats.org/drawingml/2006/main" w="41275">
          <a:solidFill>
            <a:srgbClr val="00B0F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0.09292</cdr:x>
      <cdr:y>0.50005</cdr:y>
    </cdr:from>
    <cdr:to>
      <cdr:x>0.96381</cdr:x>
      <cdr:y>0.50005</cdr:y>
    </cdr:to>
    <cdr:cxnSp macro="">
      <cdr:nvCxnSpPr>
        <cdr:cNvPr id="5" name="Straight Connector 4"/>
        <cdr:cNvCxnSpPr/>
      </cdr:nvCxnSpPr>
      <cdr:spPr>
        <a:xfrm xmlns:a="http://schemas.openxmlformats.org/drawingml/2006/main">
          <a:off x="849096" y="2760408"/>
          <a:ext cx="7957658" cy="0"/>
        </a:xfrm>
        <a:prstGeom xmlns:a="http://schemas.openxmlformats.org/drawingml/2006/main" prst="line">
          <a:avLst/>
        </a:prstGeom>
        <a:ln xmlns:a="http://schemas.openxmlformats.org/drawingml/2006/main" w="41275">
          <a:solidFill>
            <a:schemeClr val="accent6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BF2CF3-3FE3-42DD-A8D5-FECAE678767E}" type="datetimeFigureOut">
              <a:rPr lang="en-US" smtClean="0"/>
              <a:t>10/28/2016</a:t>
            </a:fld>
            <a:endParaRPr lang="en-P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FE46EC-F6B6-4B63-9E8F-F67396F3140F}" type="slidenum">
              <a:rPr lang="en-PH" smtClean="0"/>
              <a:t>‹#›</a:t>
            </a:fld>
            <a:endParaRPr lang="en-P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432BF3-BC3F-4D8E-A555-9188C981E7CC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4" name="ตัวแทนรูปบนภาพนิ่ง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ตัวแทนบันทึกย่อ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B0D20C-A9B9-49C2-8CBE-5E3269212BA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14044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D20C-A9B9-49C2-8CBE-5E3269212BA3}" type="slidenum">
              <a:rPr lang="th-TH" smtClean="0"/>
              <a:pPr/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43566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D20C-A9B9-49C2-8CBE-5E3269212BA3}" type="slidenum">
              <a:rPr lang="th-TH" smtClean="0"/>
              <a:pPr/>
              <a:t>12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43566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B0D20C-A9B9-49C2-8CBE-5E3269212BA3}" type="slidenum">
              <a:rPr lang="th-TH" smtClean="0"/>
              <a:pPr/>
              <a:t>13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435664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9C346-BFC9-4F24-AF03-BCB56EB45174}" type="slidenum">
              <a:rPr lang="th-TH" smtClean="0"/>
              <a:pPr/>
              <a:t>14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160482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h-TH" smtClean="0"/>
              <a:t>คลิกไอคอนเพื่อเพิ่มรูปภาพ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19C5DAED-1374-4958-A4D2-F63BDDC7C1E2}" type="datetimeFigureOut">
              <a:rPr lang="th-TH" smtClean="0"/>
              <a:pPr/>
              <a:t>28/10/59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AFF5BBF-3DA9-4C41-959E-91B0B5C76338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chart" Target="../charts/char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ชื่อเรื่อง 1"/>
          <p:cNvSpPr txBox="1">
            <a:spLocks/>
          </p:cNvSpPr>
          <p:nvPr/>
        </p:nvSpPr>
        <p:spPr>
          <a:xfrm>
            <a:off x="493526" y="1616148"/>
            <a:ext cx="8254938" cy="217967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endParaRPr lang="th-TH" sz="2800" baseline="-25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1655136"/>
          </a:xfrm>
        </p:spPr>
        <p:txBody>
          <a:bodyPr/>
          <a:lstStyle/>
          <a:p>
            <a:r>
              <a:rPr lang="en-US" sz="54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Tax Incentive for Transportation and Fuels</a:t>
            </a:r>
            <a:br>
              <a:rPr lang="en-US" sz="54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54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/>
            </a:r>
            <a:br>
              <a:rPr lang="en-US" sz="54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en-US" sz="2800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28 October 2016</a:t>
            </a:r>
            <a:endParaRPr lang="th-TH" sz="54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157193"/>
            <a:ext cx="3341628" cy="170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0475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26397" y="994635"/>
            <a:ext cx="4097601" cy="5602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63118"/>
            <a:ext cx="3020237" cy="5465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ts val="3400"/>
              </a:lnSpc>
            </a:pPr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ECO Sticker</a:t>
            </a:r>
          </a:p>
        </p:txBody>
      </p:sp>
      <p:pic>
        <p:nvPicPr>
          <p:cNvPr id="12" name="Picture 5" descr="กรมสรรพสามิต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89429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1155508" y="1239776"/>
            <a:ext cx="76649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Gasoline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Direct Injection </a:t>
            </a:r>
            <a:endParaRPr lang="en-US" b="1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Turbocharging 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Downsizing </a:t>
            </a:r>
            <a:r>
              <a:rPr lang="en-US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&amp; </a:t>
            </a: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Boosting 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Expanded number of transmission gears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Reduced platform weight</a:t>
            </a:r>
          </a:p>
          <a:p>
            <a:pPr marL="269875" indent="-269875">
              <a:buFont typeface="Arial" panose="020B0604020202020204" pitchFamily="34" charset="0"/>
              <a:buChar char="•"/>
            </a:pPr>
            <a:r>
              <a:rPr lang="en-US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Reduced aerodynamic drag</a:t>
            </a:r>
            <a:endParaRPr lang="en-US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4670" y="4221088"/>
            <a:ext cx="2883354" cy="1999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077072"/>
            <a:ext cx="173827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sp>
        <p:nvSpPr>
          <p:cNvPr id="9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Vehicle Technology Trends for Petrol Engine</a:t>
            </a:r>
          </a:p>
        </p:txBody>
      </p:sp>
      <p:pic>
        <p:nvPicPr>
          <p:cNvPr id="10" name="Picture 5" descr="กรมสรรพสามิต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371116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สี่เหลี่ยมผืนผ้า 4"/>
          <p:cNvSpPr/>
          <p:nvPr/>
        </p:nvSpPr>
        <p:spPr>
          <a:xfrm>
            <a:off x="395536" y="1257722"/>
            <a:ext cx="84627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4013" indent="-354013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Second Phase of Eco-Car scheme tax expand of displacement from 1,400 cc. to 1,500 cc.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54013" indent="-354013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Excise Tax Collection based on CO</a:t>
            </a:r>
            <a:r>
              <a:rPr lang="en-US" sz="2400" b="1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promote clean diesel technology to be produce more in Thailand since clean diesel vehicles emit significantly fewer CO</a:t>
            </a:r>
            <a:r>
              <a:rPr lang="en-US" sz="2400" b="1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emissions than gasoline vehicles.</a:t>
            </a:r>
          </a:p>
          <a:p>
            <a:pPr marL="354013" indent="-354013" algn="just">
              <a:buFont typeface="Arial" panose="020B0604020202020204" pitchFamily="34" charset="0"/>
              <a:buChar char="•"/>
            </a:pPr>
            <a:r>
              <a:rPr lang="en-US" sz="24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Pickup and derivatives introduce new engine which reduce displacement but result of more horse power and torque  </a:t>
            </a:r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0140" y="5013176"/>
            <a:ext cx="2873828" cy="1584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9664" y="4807222"/>
            <a:ext cx="3280728" cy="1862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Clean Diesel Technology</a:t>
            </a:r>
          </a:p>
        </p:txBody>
      </p:sp>
      <p:pic>
        <p:nvPicPr>
          <p:cNvPr id="10" name="Picture 5" descr="กรมสรรพสามิต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4452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ตาราง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73415395"/>
              </p:ext>
            </p:extLst>
          </p:nvPr>
        </p:nvGraphicFramePr>
        <p:xfrm>
          <a:off x="539551" y="1614989"/>
          <a:ext cx="7890101" cy="469392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094061"/>
                <a:gridCol w="2405488"/>
                <a:gridCol w="1362299"/>
                <a:gridCol w="3028253"/>
              </a:tblGrid>
              <a:tr h="1049532"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Vehicle Types</a:t>
                      </a:r>
                      <a:endParaRPr lang="th-TH" sz="24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CC. </a:t>
                      </a:r>
                    </a:p>
                    <a:p>
                      <a:r>
                        <a:rPr lang="en-US" sz="24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Tax  Scheme</a:t>
                      </a:r>
                      <a:endParaRPr lang="th-TH" sz="24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CO</a:t>
                      </a:r>
                      <a:r>
                        <a:rPr lang="en-US" sz="2400" baseline="-25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</a:t>
                      </a:r>
                      <a:r>
                        <a:rPr lang="en-US" sz="24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</a:t>
                      </a:r>
                    </a:p>
                    <a:p>
                      <a:pPr algn="ctr"/>
                      <a:r>
                        <a:rPr lang="en-US" sz="24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Tax Scheme</a:t>
                      </a:r>
                      <a:endParaRPr lang="th-TH" sz="24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</a:tr>
              <a:tr h="349844">
                <a:tc gridSpan="2">
                  <a:txBody>
                    <a:bodyPr/>
                    <a:lstStyle/>
                    <a:p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Conventional Vehicles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25-50%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25-50%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</a:tr>
              <a:tr h="349844">
                <a:tc gridSpan="2">
                  <a:txBody>
                    <a:bodyPr/>
                    <a:lstStyle/>
                    <a:p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Next-generation Vehicles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</a:tr>
              <a:tr h="888065">
                <a:tc rowSpan="4">
                  <a:txBody>
                    <a:bodyPr/>
                    <a:lstStyle/>
                    <a:p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Hybrid</a:t>
                      </a:r>
                      <a:r>
                        <a:rPr lang="en-US" sz="2000" baseline="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Vehicles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10%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10%-50% 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(CO</a:t>
                      </a:r>
                      <a:r>
                        <a:rPr lang="en-US" sz="2000" baseline="-25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</a:t>
                      </a:r>
                      <a:r>
                        <a:rPr lang="en-US" sz="2000" baseline="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less than 100 g/km : 10%)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</a:tr>
              <a:tr h="888065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Plug-in Hybrid Vehicles</a:t>
                      </a:r>
                      <a:endParaRPr lang="th-TH" sz="18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10%</a:t>
                      </a:r>
                      <a:endParaRPr lang="th-TH" sz="18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10%-50% </a:t>
                      </a:r>
                    </a:p>
                    <a:p>
                      <a:pPr algn="ctr"/>
                      <a:r>
                        <a:rPr lang="en-US" sz="18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(CO</a:t>
                      </a:r>
                      <a:r>
                        <a:rPr lang="en-US" sz="1800" baseline="-25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2</a:t>
                      </a:r>
                      <a:r>
                        <a:rPr lang="en-US" sz="1800" baseline="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less than 100 g/km : 10%)</a:t>
                      </a:r>
                      <a:endParaRPr lang="th-TH" sz="18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</a:tr>
              <a:tr h="367710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Electric</a:t>
                      </a:r>
                      <a:r>
                        <a:rPr lang="en-US" sz="2000" baseline="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 Vehicles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10%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10%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</a:tr>
              <a:tr h="349844">
                <a:tc vMerge="1">
                  <a:txBody>
                    <a:bodyPr/>
                    <a:lstStyle/>
                    <a:p>
                      <a:endParaRPr lang="th-T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Fuel Cell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10%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Angsana New" panose="02020603050405020304" pitchFamily="18" charset="-34"/>
                          <a:cs typeface="Angsana New" panose="02020603050405020304" pitchFamily="18" charset="-34"/>
                        </a:rPr>
                        <a:t>10%</a:t>
                      </a:r>
                      <a:endParaRPr lang="th-TH" sz="2000" dirty="0">
                        <a:latin typeface="Angsana New" panose="02020603050405020304" pitchFamily="18" charset="-34"/>
                        <a:cs typeface="Angsana New" panose="02020603050405020304" pitchFamily="18" charset="-34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628" y="6087414"/>
            <a:ext cx="1380447" cy="7705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75675" y="5643578"/>
            <a:ext cx="1668325" cy="104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6000768"/>
            <a:ext cx="1086129" cy="701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ชื่อเรื่อง 1"/>
          <p:cNvSpPr txBox="1">
            <a:spLocks/>
          </p:cNvSpPr>
          <p:nvPr/>
        </p:nvSpPr>
        <p:spPr>
          <a:xfrm>
            <a:off x="1069590" y="116631"/>
            <a:ext cx="7894898" cy="135066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Support Next-generation 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Vehicles Toward Clean Technology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Picture 5" descr="กรมสรรพสามิต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44521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กรมสรรพสามิต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แผนภูมิ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54686652"/>
              </p:ext>
            </p:extLst>
          </p:nvPr>
        </p:nvGraphicFramePr>
        <p:xfrm>
          <a:off x="12616" y="297122"/>
          <a:ext cx="9144000" cy="6560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155371" y="6364980"/>
            <a:ext cx="673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Source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OIE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Amounts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155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Stickers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th-TH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sp>
        <p:nvSpPr>
          <p:cNvPr id="10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72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of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</a:t>
            </a:r>
            <a:r>
              <a:rPr lang="en-US" sz="2800" b="1" baseline="-250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 in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2011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2781783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กรมสรรพสามิต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แผนภูมิ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33758296"/>
              </p:ext>
            </p:extLst>
          </p:nvPr>
        </p:nvGraphicFramePr>
        <p:xfrm>
          <a:off x="0" y="800040"/>
          <a:ext cx="9137485" cy="5520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155371" y="6237312"/>
            <a:ext cx="67383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Source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OIE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Amounts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427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Stickers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endParaRPr lang="th-TH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sp>
        <p:nvSpPr>
          <p:cNvPr id="10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7200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Data of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</a:t>
            </a:r>
            <a:r>
              <a:rPr lang="en-US" sz="2800" b="1" baseline="-250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 in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2015-2016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878305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6685910"/>
              </p:ext>
            </p:extLst>
          </p:nvPr>
        </p:nvGraphicFramePr>
        <p:xfrm>
          <a:off x="1331640" y="1375792"/>
          <a:ext cx="6533984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94229"/>
                <a:gridCol w="2053497"/>
                <a:gridCol w="2286258"/>
              </a:tblGrid>
              <a:tr h="304800">
                <a:tc row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</a:t>
                      </a:r>
                      <a:r>
                        <a:rPr lang="en-US" sz="2000" b="1" baseline="-25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(g/km)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  <a:alpha val="34118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Pick</a:t>
                      </a:r>
                      <a:r>
                        <a:rPr lang="en-US" sz="20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up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  <a:alpha val="34118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2800" b="1" dirty="0" smtClean="0"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pPr algn="ctr"/>
                      <a:endParaRPr lang="th-TH" sz="2800" b="1" dirty="0"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2011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  <a:alpha val="34118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</a:t>
                      </a:r>
                      <a:r>
                        <a:rPr lang="th-TH" sz="2000" b="1" baseline="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2015-2016</a:t>
                      </a: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  <a:alpha val="34118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286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277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204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161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Mean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227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200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230053439"/>
              </p:ext>
            </p:extLst>
          </p:nvPr>
        </p:nvGraphicFramePr>
        <p:xfrm>
          <a:off x="1331640" y="3645024"/>
          <a:ext cx="6552728" cy="22229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/>
                <a:gridCol w="2017585"/>
                <a:gridCol w="2302895"/>
              </a:tblGrid>
              <a:tr h="488165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</a:t>
                      </a:r>
                      <a:r>
                        <a:rPr lang="en-US" sz="2000" b="1" baseline="-25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</a:t>
                      </a:r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(g/km)</a:t>
                      </a:r>
                      <a:endParaRPr lang="th-TH" sz="20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Passenger Car</a:t>
                      </a:r>
                      <a:endParaRPr lang="th-TH" sz="2000" b="1" dirty="0" smtClean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546069">
                <a:tc vMerge="1">
                  <a:txBody>
                    <a:bodyPr/>
                    <a:lstStyle/>
                    <a:p>
                      <a:pPr algn="ctr"/>
                      <a:endParaRPr lang="th-TH" sz="2800" b="1" dirty="0">
                        <a:latin typeface="Cordia New" pitchFamily="34" charset="-34"/>
                        <a:cs typeface="Cordia New" pitchFamily="34" charset="-34"/>
                      </a:endParaRPr>
                    </a:p>
                  </a:txBody>
                  <a:tcPr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 2011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Year</a:t>
                      </a:r>
                      <a:r>
                        <a:rPr lang="th-TH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2015-2016</a:t>
                      </a: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Max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411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286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Min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120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49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Mean</a:t>
                      </a:r>
                      <a:endParaRPr lang="th-TH" sz="2000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219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153</a:t>
                      </a:r>
                      <a:endParaRPr lang="th-TH" sz="2000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pic>
        <p:nvPicPr>
          <p:cNvPr id="10" name="Picture 5" descr="กรมสรรพสามิต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</a:t>
            </a:r>
            <a:r>
              <a:rPr lang="en-US" sz="2800" b="1" baseline="-25000" dirty="0">
                <a:solidFill>
                  <a:srgbClr val="00206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 Reduction in </a:t>
            </a:r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2015-2016</a:t>
            </a:r>
            <a:endParaRPr lang="en-US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16</a:t>
            </a:fld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466496" y="6021288"/>
            <a:ext cx="2489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Source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US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: OIE</a:t>
            </a:r>
            <a:r>
              <a:rPr lang="th-TH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th-TH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1730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6433" y="1772816"/>
            <a:ext cx="7772400" cy="1341037"/>
          </a:xfrm>
        </p:spPr>
        <p:txBody>
          <a:bodyPr/>
          <a:lstStyle/>
          <a:p>
            <a:r>
              <a:rPr lang="en-US" sz="66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THANK YOU</a:t>
            </a:r>
            <a:endParaRPr lang="th-TH" sz="66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157193"/>
            <a:ext cx="3341628" cy="170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9330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251520" y="1340768"/>
            <a:ext cx="856895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1463" indent="-271463" algn="just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Continuous downsizing internal combustion engine and increases boosting technology and transmission improvements cause no longer need large engine’s displacement.  </a:t>
            </a:r>
          </a:p>
          <a:p>
            <a:pPr marL="271463" indent="-271463" algn="just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Excise tax on automobile need to be change (Excise tax based on CC) since in the year 2014 more than 94% are less than 2,000 cc result of totally loss in revenue.</a:t>
            </a:r>
            <a:endParaRPr lang="th-TH" sz="24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just"/>
            <a:endParaRPr lang="th-TH" sz="24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ชื่อเรื่อง 1"/>
          <p:cNvSpPr>
            <a:spLocks noGrp="1"/>
          </p:cNvSpPr>
          <p:nvPr>
            <p:ph type="title"/>
          </p:nvPr>
        </p:nvSpPr>
        <p:spPr>
          <a:xfrm>
            <a:off x="1069590" y="116632"/>
            <a:ext cx="7894898" cy="864096"/>
          </a:xfr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/>
          <a:p>
            <a:pPr eaLnBrk="1" hangingPunct="1"/>
            <a:r>
              <a:rPr lang="en-US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Vehicle Technology Trend and Excise Tax</a:t>
            </a:r>
            <a:endParaRPr lang="th-TH" sz="2800" baseline="-25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" name="แผนภูมิ 1"/>
          <p:cNvGraphicFramePr/>
          <p:nvPr>
            <p:extLst>
              <p:ext uri="{D42A27DB-BD31-4B8C-83A1-F6EECF244321}">
                <p14:modId xmlns:p14="http://schemas.microsoft.com/office/powerpoint/2010/main" xmlns="" val="2830450818"/>
              </p:ext>
            </p:extLst>
          </p:nvPr>
        </p:nvGraphicFramePr>
        <p:xfrm>
          <a:off x="2987824" y="4221088"/>
          <a:ext cx="5861461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5" descr="กรมสรรพสามิต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157193"/>
            <a:ext cx="3341628" cy="1706706"/>
          </a:xfrm>
          <a:prstGeom prst="rect">
            <a:avLst/>
          </a:prstGeom>
        </p:spPr>
      </p:pic>
      <p:sp>
        <p:nvSpPr>
          <p:cNvPr id="10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2</a:t>
            </a:fld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024673" y="4221088"/>
            <a:ext cx="7633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</a:t>
            </a:r>
            <a:r>
              <a:rPr lang="en-US" sz="1200" dirty="0" smtClean="0"/>
              <a:t>94.33%)</a:t>
            </a:r>
            <a:endParaRPr lang="th-TH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5744289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(5.43%)</a:t>
            </a:r>
            <a:endParaRPr lang="th-TH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472945" y="5816297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(0.19%)</a:t>
            </a:r>
            <a:endParaRPr lang="th-TH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5073" y="5816297"/>
            <a:ext cx="6864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(0.05%)</a:t>
            </a:r>
            <a:endParaRPr lang="th-TH" sz="1200" dirty="0"/>
          </a:p>
        </p:txBody>
      </p:sp>
    </p:spTree>
    <p:extLst>
      <p:ext uri="{BB962C8B-B14F-4D97-AF65-F5344CB8AC3E}">
        <p14:creationId xmlns:p14="http://schemas.microsoft.com/office/powerpoint/2010/main" xmlns="" val="3335771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ตัวแทนเนื้อหา 2"/>
          <p:cNvSpPr txBox="1">
            <a:spLocks/>
          </p:cNvSpPr>
          <p:nvPr/>
        </p:nvSpPr>
        <p:spPr bwMode="auto">
          <a:xfrm>
            <a:off x="323528" y="1340768"/>
            <a:ext cx="8502972" cy="309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National Disasters cause by climate change which lead to raising in temperatures such as: Hurricanes, Typhoons and Great Floods etc.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Transportation Sector contributes to CO</a:t>
            </a:r>
            <a:r>
              <a:rPr lang="en-US" sz="2400" b="1" baseline="-25000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  </a:t>
            </a:r>
            <a:r>
              <a:rPr lang="en-US" sz="2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about 23% and raising </a:t>
            </a:r>
            <a:endParaRPr lang="th-TH" sz="2400" b="1" baseline="-25000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Urban population shift means more congestion</a:t>
            </a:r>
          </a:p>
          <a:p>
            <a:pPr eaLnBrk="1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Automotive Technology Trend Toward  : Efficiency Vehicles</a:t>
            </a:r>
          </a:p>
        </p:txBody>
      </p:sp>
      <p:sp>
        <p:nvSpPr>
          <p:cNvPr id="13" name="ตัวแทนเนื้อหา 2"/>
          <p:cNvSpPr txBox="1">
            <a:spLocks/>
          </p:cNvSpPr>
          <p:nvPr/>
        </p:nvSpPr>
        <p:spPr bwMode="auto">
          <a:xfrm>
            <a:off x="1619821" y="4509120"/>
            <a:ext cx="720667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Reduce Dependence on Fossil Fuel or Fuel Efficiency</a:t>
            </a:r>
            <a:endParaRPr lang="th-TH" sz="2400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 Carbon Economy</a:t>
            </a:r>
          </a:p>
          <a:p>
            <a:pPr eaLnBrk="1" hangingPunct="1">
              <a:defRPr/>
            </a:pPr>
            <a:r>
              <a:rPr lang="en-US" sz="24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Promote Motor Driven Vehicles</a:t>
            </a:r>
            <a:endParaRPr lang="th-TH" sz="24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080" name="ชื่อเรื่อง 1"/>
          <p:cNvSpPr txBox="1">
            <a:spLocks/>
          </p:cNvSpPr>
          <p:nvPr/>
        </p:nvSpPr>
        <p:spPr bwMode="auto">
          <a:xfrm>
            <a:off x="1430338" y="3284538"/>
            <a:ext cx="8229600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2400" b="1">
                <a:latin typeface="Calibri" pitchFamily="34" charset="0"/>
              </a:rPr>
              <a:t> </a:t>
            </a:r>
            <a:endParaRPr lang="th-TH" sz="2400">
              <a:latin typeface="Calibri" pitchFamily="34" charset="0"/>
              <a:cs typeface="Angsana New" pitchFamily="18" charset="-34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sp>
        <p:nvSpPr>
          <p:cNvPr id="11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Impact on Green House Gas : CO2</a:t>
            </a:r>
            <a:endParaRPr lang="th-TH" sz="3200" baseline="-25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2" name="Picture 5" descr="กรมสรรพสามิต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59706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7950" y="1774825"/>
            <a:ext cx="4319588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defRPr/>
            </a:pPr>
            <a:r>
              <a:rPr lang="th-TH" sz="2400">
                <a:solidFill>
                  <a:schemeClr val="tx1">
                    <a:lumMod val="85000"/>
                    <a:lumOff val="1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</a:t>
            </a:r>
          </a:p>
        </p:txBody>
      </p:sp>
      <p:sp>
        <p:nvSpPr>
          <p:cNvPr id="4102" name="สี่เหลี่ยมผืนผ้า 7"/>
          <p:cNvSpPr>
            <a:spLocks noChangeArrowheads="1"/>
          </p:cNvSpPr>
          <p:nvPr/>
        </p:nvSpPr>
        <p:spPr bwMode="auto">
          <a:xfrm>
            <a:off x="71438" y="1268413"/>
            <a:ext cx="4143375" cy="440120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2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/>
          <a:p>
            <a:endParaRPr lang="en-US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000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Excise 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tax structure is calculated based on engine size </a:t>
            </a:r>
            <a:r>
              <a:rPr lang="th-TH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cc</a:t>
            </a:r>
            <a:r>
              <a:rPr lang="th-TH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horsepower to reflect luxury principle and fuel </a:t>
            </a:r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consumption</a:t>
            </a:r>
            <a:endParaRPr lang="th-TH" sz="2000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</a:t>
            </a:r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Promote alternative fuel vehicle and efficiency consumption vehicle by using tax incentive </a:t>
            </a:r>
            <a:endParaRPr lang="th-TH" sz="2000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th-TH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Supporting product champion</a:t>
            </a:r>
            <a:r>
              <a:rPr lang="th-TH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vehicles : Pick Up, Eco Car </a:t>
            </a:r>
          </a:p>
        </p:txBody>
      </p:sp>
      <p:sp>
        <p:nvSpPr>
          <p:cNvPr id="4103" name="สี่เหลี่ยมผืนผ้า 7"/>
          <p:cNvSpPr>
            <a:spLocks noChangeArrowheads="1"/>
          </p:cNvSpPr>
          <p:nvPr/>
        </p:nvSpPr>
        <p:spPr bwMode="auto">
          <a:xfrm>
            <a:off x="4968875" y="1268413"/>
            <a:ext cx="4071938" cy="4401205"/>
          </a:xfrm>
          <a:prstGeom prst="rect">
            <a:avLst/>
          </a:prstGeom>
          <a:solidFill>
            <a:schemeClr val="bg1"/>
          </a:solidFill>
          <a:ln w="38100">
            <a:solidFill>
              <a:srgbClr val="00B050"/>
            </a:solidFill>
            <a:miter lim="800000"/>
            <a:headEnd/>
            <a:tailEnd/>
          </a:ln>
          <a:extLst/>
        </p:spPr>
        <p:txBody>
          <a:bodyPr>
            <a:spAutoFit/>
          </a:bodyPr>
          <a:lstStyle/>
          <a:p>
            <a:endParaRPr lang="en-US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000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Efficiency Vehicles</a:t>
            </a:r>
          </a:p>
          <a:p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- Low carbon emission</a:t>
            </a:r>
          </a:p>
          <a:p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- Fuel </a:t>
            </a:r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efficiency</a:t>
            </a:r>
            <a:endParaRPr lang="th-TH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th-TH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Supporting Product Champion </a:t>
            </a:r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Vehicles</a:t>
            </a:r>
          </a:p>
          <a:p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Promoting Active Safety in </a:t>
            </a:r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Vehicles</a:t>
            </a:r>
            <a:endParaRPr lang="th-TH" sz="2000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th-TH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th-TH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Supporting Simplicity, Transparency, Efficiency and </a:t>
            </a:r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Fairness</a:t>
            </a:r>
          </a:p>
          <a:p>
            <a:endParaRPr lang="en-US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2000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04" name="Rectangle 2"/>
          <p:cNvSpPr>
            <a:spLocks noChangeArrowheads="1"/>
          </p:cNvSpPr>
          <p:nvPr/>
        </p:nvSpPr>
        <p:spPr bwMode="auto">
          <a:xfrm>
            <a:off x="124884" y="1300693"/>
            <a:ext cx="4040470" cy="4741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Pass</a:t>
            </a:r>
            <a:endParaRPr lang="th-TH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105" name="Rectangle 2"/>
          <p:cNvSpPr>
            <a:spLocks noChangeArrowheads="1"/>
          </p:cNvSpPr>
          <p:nvPr/>
        </p:nvSpPr>
        <p:spPr bwMode="auto">
          <a:xfrm>
            <a:off x="5020774" y="1300693"/>
            <a:ext cx="3973387" cy="4741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xtLst/>
        </p:spPr>
        <p:txBody>
          <a:bodyPr anchor="ctr"/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Current </a:t>
            </a:r>
            <a:r>
              <a:rPr lang="en-US" sz="20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(1 January 2016)</a:t>
            </a:r>
            <a:endParaRPr lang="th-TH" sz="2000" b="1" dirty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ลูกศรขวา 8"/>
          <p:cNvSpPr/>
          <p:nvPr/>
        </p:nvSpPr>
        <p:spPr>
          <a:xfrm>
            <a:off x="4313238" y="3078163"/>
            <a:ext cx="644525" cy="1651000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>
              <a:solidFill>
                <a:srgbClr val="26262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sp>
        <p:nvSpPr>
          <p:cNvPr id="14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Revolution of Excise Tax on Automobile</a:t>
            </a:r>
          </a:p>
        </p:txBody>
      </p:sp>
      <p:pic>
        <p:nvPicPr>
          <p:cNvPr id="15" name="Picture 5" descr="กรมสรรพสามิต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092116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7950" y="1774825"/>
            <a:ext cx="4319588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defRPr/>
            </a:pPr>
            <a:r>
              <a:rPr lang="th-TH" sz="2400">
                <a:solidFill>
                  <a:schemeClr val="tx1">
                    <a:lumMod val="85000"/>
                    <a:lumOff val="15000"/>
                  </a:schemeClr>
                </a:solidFill>
                <a:latin typeface="Angsana New" pitchFamily="18" charset="-34"/>
                <a:cs typeface="Angsana New" pitchFamily="18" charset="-34"/>
              </a:rPr>
              <a:t>        </a:t>
            </a:r>
          </a:p>
        </p:txBody>
      </p:sp>
      <p:graphicFrame>
        <p:nvGraphicFramePr>
          <p:cNvPr id="6" name="ตาราง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830881656"/>
              </p:ext>
            </p:extLst>
          </p:nvPr>
        </p:nvGraphicFramePr>
        <p:xfrm>
          <a:off x="71438" y="764704"/>
          <a:ext cx="9020175" cy="55654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5730"/>
                <a:gridCol w="1315784"/>
                <a:gridCol w="657892"/>
                <a:gridCol w="511693"/>
                <a:gridCol w="511693"/>
                <a:gridCol w="1169585"/>
                <a:gridCol w="804090"/>
                <a:gridCol w="914427"/>
                <a:gridCol w="739281"/>
              </a:tblGrid>
              <a:tr h="380508">
                <a:tc rowSpan="3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Categories</a:t>
                      </a:r>
                    </a:p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Of Vehicle</a:t>
                      </a:r>
                      <a:endParaRPr lang="th-TH" sz="1800" dirty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Pass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Tax Scheme</a:t>
                      </a:r>
                      <a:endParaRPr lang="th-TH" sz="1800" dirty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h-TH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2800" baseline="-25000" dirty="0" smtClean="0">
                          <a:solidFill>
                            <a:schemeClr val="tx1"/>
                          </a:solidFill>
                        </a:rPr>
                        <a:t>Current Tax Scheme</a:t>
                      </a:r>
                      <a:endParaRPr lang="th-TH" sz="28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28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28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349">
                <a:tc vMerge="1">
                  <a:txBody>
                    <a:bodyPr/>
                    <a:lstStyle/>
                    <a:p>
                      <a:pPr algn="ctr"/>
                      <a:endParaRPr lang="th-TH" sz="1800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Engine</a:t>
                      </a:r>
                      <a:r>
                        <a:rPr lang="en-US" sz="1400" b="1" baseline="0" dirty="0" smtClean="0"/>
                        <a:t> Capacity</a:t>
                      </a:r>
                      <a:endParaRPr lang="th-TH" sz="1400" b="1" dirty="0" smtClean="0"/>
                    </a:p>
                    <a:p>
                      <a:pPr algn="ctr"/>
                      <a:r>
                        <a:rPr lang="th-TH" sz="1400" b="1" dirty="0" smtClean="0">
                          <a:latin typeface="Calibri" pitchFamily="34" charset="0"/>
                          <a:cs typeface="Calibri" pitchFamily="34" charset="0"/>
                        </a:rPr>
                        <a:t>(</a:t>
                      </a:r>
                      <a:r>
                        <a:rPr lang="en-US" sz="1400" b="1" dirty="0" smtClean="0"/>
                        <a:t>Horse Power)</a:t>
                      </a:r>
                      <a:endParaRPr lang="th-TH" sz="1400" b="1" dirty="0"/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1800" dirty="0" smtClean="0"/>
                        <a:t>   </a:t>
                      </a:r>
                      <a:r>
                        <a:rPr lang="en-US" sz="1800" b="1" dirty="0" smtClean="0"/>
                        <a:t>Tax Rate (%)</a:t>
                      </a:r>
                      <a:endParaRPr lang="th-TH" sz="1800" b="1" dirty="0"/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CO</a:t>
                      </a:r>
                      <a:r>
                        <a:rPr lang="en-US" sz="1800" b="1" baseline="-25000" dirty="0" smtClean="0"/>
                        <a:t>2</a:t>
                      </a:r>
                      <a:endParaRPr lang="th-TH" sz="1800" b="1" baseline="-25000" dirty="0"/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 </a:t>
                      </a:r>
                      <a:r>
                        <a:rPr lang="en-US" sz="1800" b="1" dirty="0" smtClean="0"/>
                        <a:t>Tax Rate (%)</a:t>
                      </a:r>
                      <a:endParaRPr lang="th-TH" sz="1800" b="1" dirty="0"/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sz="1800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349">
                <a:tc vMerge="1">
                  <a:txBody>
                    <a:bodyPr/>
                    <a:lstStyle/>
                    <a:p>
                      <a:pPr algn="ctr"/>
                      <a:endParaRPr lang="th-TH" sz="1800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th-TH" sz="1800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Browallia New" pitchFamily="34" charset="-34"/>
                          <a:cs typeface="Browallia New" pitchFamily="34" charset="-34"/>
                        </a:rPr>
                        <a:t>E10</a:t>
                      </a:r>
                      <a:endParaRPr lang="th-TH" sz="1800" b="1" dirty="0">
                        <a:latin typeface="Browallia New" pitchFamily="34" charset="-34"/>
                        <a:cs typeface="Browallia New" pitchFamily="34" charset="-34"/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77420D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E20</a:t>
                      </a:r>
                      <a:endParaRPr lang="th-TH" sz="1800" b="1" dirty="0">
                        <a:solidFill>
                          <a:srgbClr val="77420D"/>
                        </a:solidFill>
                        <a:latin typeface="Browallia New" pitchFamily="34" charset="-34"/>
                        <a:cs typeface="Browallia New" pitchFamily="34" charset="-34"/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70C0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E85</a:t>
                      </a:r>
                      <a:endParaRPr lang="th-TH" sz="1800" b="1" dirty="0">
                        <a:solidFill>
                          <a:srgbClr val="0070C0"/>
                        </a:solidFill>
                        <a:latin typeface="Browallia New" pitchFamily="34" charset="-34"/>
                        <a:cs typeface="Browallia New" pitchFamily="34" charset="-34"/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th-TH" sz="1800" baseline="-25000" dirty="0"/>
                    </a:p>
                  </a:txBody>
                  <a:tcPr marL="96098" marR="96098" marT="48049" marB="48049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Browallia New" pitchFamily="34" charset="-34"/>
                          <a:cs typeface="Browallia New" pitchFamily="34" charset="-34"/>
                        </a:rPr>
                        <a:t>E10/E20</a:t>
                      </a:r>
                      <a:endParaRPr lang="th-TH" sz="1800" b="1" dirty="0">
                        <a:latin typeface="Browallia New" pitchFamily="34" charset="-34"/>
                        <a:cs typeface="Browallia New" pitchFamily="34" charset="-34"/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77420D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E85/NGV</a:t>
                      </a:r>
                      <a:endParaRPr lang="th-TH" sz="1800" b="1" dirty="0" smtClean="0">
                        <a:solidFill>
                          <a:srgbClr val="77420D"/>
                        </a:solidFill>
                        <a:latin typeface="Browallia New" pitchFamily="34" charset="-34"/>
                        <a:cs typeface="Browallia New" pitchFamily="34" charset="-34"/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Browallia New" pitchFamily="34" charset="-34"/>
                          <a:ea typeface="+mn-ea"/>
                          <a:cs typeface="Browallia New" pitchFamily="34" charset="-34"/>
                        </a:rPr>
                        <a:t>Hybrid</a:t>
                      </a:r>
                      <a:endParaRPr kumimoji="0" lang="th-TH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Browallia New" pitchFamily="34" charset="-34"/>
                        <a:ea typeface="+mn-ea"/>
                        <a:cs typeface="Browallia New" pitchFamily="34" charset="-34"/>
                      </a:endParaRPr>
                    </a:p>
                  </a:txBody>
                  <a:tcPr marL="96098" marR="96098" marT="48015" marB="4801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32346">
                <a:tc>
                  <a:txBody>
                    <a:bodyPr/>
                    <a:lstStyle/>
                    <a:p>
                      <a:r>
                        <a:rPr lang="en-US" sz="1400" b="1" dirty="0" smtClean="0"/>
                        <a:t>Passenger Vehicles</a:t>
                      </a:r>
                      <a:endParaRPr lang="en-US" sz="1400" baseline="30000" dirty="0" smtClean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Passenger Vehicles and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,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Vans less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 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than 10 seats</a:t>
                      </a:r>
                      <a:r>
                        <a:rPr lang="th-TH" sz="1600" b="0" baseline="0" dirty="0" smtClean="0">
                          <a:solidFill>
                            <a:schemeClr val="tx1"/>
                          </a:solidFill>
                          <a:latin typeface="Browallia New" pitchFamily="34" charset="-34"/>
                          <a:cs typeface="Browallia New" pitchFamily="34" charset="-34"/>
                        </a:rPr>
                        <a:t> </a:t>
                      </a:r>
                      <a:endParaRPr lang="th-TH" sz="1200" b="0" baseline="30000" dirty="0" smtClean="0">
                        <a:solidFill>
                          <a:srgbClr val="0070C0"/>
                        </a:solidFill>
                        <a:latin typeface="Palatino Linotype" pitchFamily="18" charset="0"/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sz="2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  <a:cs typeface="Times New Roman"/>
                        </a:rPr>
                        <a:t>≤2</a:t>
                      </a:r>
                      <a:r>
                        <a:rPr lang="en-US" sz="1200" dirty="0" smtClean="0"/>
                        <a:t>,000 CC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2,001-2,500</a:t>
                      </a:r>
                      <a:r>
                        <a:rPr lang="en-US" sz="1200" baseline="0" dirty="0" smtClean="0"/>
                        <a:t> CC</a:t>
                      </a:r>
                      <a:endParaRPr lang="en-US" sz="1800" baseline="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2,501-3,000 CC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700" dirty="0" smtClean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700" dirty="0" smtClean="0"/>
                    </a:p>
                    <a:p>
                      <a:endParaRPr lang="en-US" sz="700" dirty="0" smtClean="0"/>
                    </a:p>
                    <a:p>
                      <a:endParaRPr lang="en-US" sz="700" dirty="0" smtClean="0"/>
                    </a:p>
                    <a:p>
                      <a:pPr algn="ctr"/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742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  <a:p>
                      <a:pPr algn="ctr"/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68422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  <a:p>
                      <a:pPr algn="ctr"/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E68422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  <a:endParaRPr lang="en-US" sz="700" dirty="0" smtClean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700" dirty="0" smtClean="0"/>
                    </a:p>
                    <a:p>
                      <a:endParaRPr lang="en-US" sz="700" dirty="0" smtClean="0"/>
                    </a:p>
                    <a:p>
                      <a:endParaRPr lang="en-US" sz="700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27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  <a:p>
                      <a:endParaRPr lang="en-US" sz="700" dirty="0" smtClean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  <a:cs typeface="Times New Roman"/>
                        </a:rPr>
                        <a:t>≤</a:t>
                      </a:r>
                      <a:r>
                        <a:rPr lang="en-US" sz="1200" dirty="0" smtClean="0"/>
                        <a:t> 100 g/km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101-150g/km</a:t>
                      </a:r>
                      <a:endParaRPr lang="th-TH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151-200 g/km</a:t>
                      </a:r>
                      <a:endParaRPr lang="th-TH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&gt;200</a:t>
                      </a:r>
                      <a:r>
                        <a:rPr lang="en-US" sz="1200" baseline="0" dirty="0" smtClean="0">
                          <a:solidFill>
                            <a:schemeClr val="tx1"/>
                          </a:solidFill>
                        </a:rPr>
                        <a:t> g/km</a:t>
                      </a:r>
                      <a:endParaRPr lang="th-TH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18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  </a:t>
                      </a:r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  </a:t>
                      </a:r>
                      <a:endParaRPr lang="en-US" sz="12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35</a:t>
                      </a:r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40</a:t>
                      </a:r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35</a:t>
                      </a:r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7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10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25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30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1788">
                <a:tc>
                  <a:txBody>
                    <a:bodyPr/>
                    <a:lstStyle/>
                    <a:p>
                      <a:endParaRPr lang="th-TH" sz="1400" b="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</a:rPr>
                        <a:t>&gt;</a:t>
                      </a:r>
                      <a:r>
                        <a:rPr lang="en-US" sz="1200" dirty="0" smtClean="0"/>
                        <a:t>3,000 CC</a:t>
                      </a:r>
                      <a:r>
                        <a:rPr lang="en-US" sz="1200" dirty="0" smtClean="0">
                          <a:latin typeface="Times New Roman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</a:rPr>
                        <a:t>(</a:t>
                      </a:r>
                      <a:r>
                        <a:rPr lang="th-TH" sz="1200" dirty="0" smtClean="0">
                          <a:latin typeface="Times New Roman"/>
                        </a:rPr>
                        <a:t>เกิน 220 </a:t>
                      </a:r>
                      <a:r>
                        <a:rPr lang="en-US" sz="1200" dirty="0" smtClean="0">
                          <a:latin typeface="Times New Roman"/>
                        </a:rPr>
                        <a:t>HP)</a:t>
                      </a:r>
                      <a:endParaRPr lang="th-TH" sz="12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742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</a:rPr>
                        <a:t>&gt;</a:t>
                      </a:r>
                      <a:r>
                        <a:rPr lang="en-US" sz="1200" dirty="0" smtClean="0"/>
                        <a:t>3,000 CC</a:t>
                      </a:r>
                      <a:r>
                        <a:rPr lang="en-US" sz="1200" dirty="0" smtClean="0">
                          <a:latin typeface="Times New Roman"/>
                        </a:rPr>
                        <a:t> </a:t>
                      </a:r>
                    </a:p>
                    <a:p>
                      <a:pPr algn="ctr"/>
                      <a:endParaRPr lang="th-TH" sz="12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77420D"/>
                          </a:solidFill>
                        </a:rPr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890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PPV / </a:t>
                      </a:r>
                      <a:r>
                        <a:rPr lang="en-US" sz="1200" dirty="0" smtClean="0">
                          <a:solidFill>
                            <a:srgbClr val="FF0000"/>
                          </a:solidFill>
                        </a:rPr>
                        <a:t>DC</a:t>
                      </a:r>
                      <a:r>
                        <a:rPr lang="en-US" sz="1200" baseline="0" dirty="0" smtClean="0"/>
                        <a:t> /</a:t>
                      </a:r>
                      <a:r>
                        <a:rPr lang="en-US" sz="1200" baseline="0" dirty="0" smtClean="0">
                          <a:solidFill>
                            <a:srgbClr val="00B050"/>
                          </a:solidFill>
                        </a:rPr>
                        <a:t>Space Cab</a:t>
                      </a:r>
                      <a:r>
                        <a:rPr lang="en-US" sz="1200" baseline="0" dirty="0" smtClean="0"/>
                        <a:t>/</a:t>
                      </a:r>
                      <a:r>
                        <a:rPr lang="en-US" sz="1200" baseline="0" dirty="0" smtClean="0">
                          <a:solidFill>
                            <a:srgbClr val="0070C0"/>
                          </a:solidFill>
                        </a:rPr>
                        <a:t>Pick Up</a:t>
                      </a:r>
                      <a:endParaRPr lang="th-TH" sz="1200" dirty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/>
                          <a:cs typeface="Times New Roman"/>
                        </a:rPr>
                        <a:t>≤</a:t>
                      </a:r>
                      <a:r>
                        <a:rPr lang="en-US" sz="1200" dirty="0" smtClean="0"/>
                        <a:t>3,250 CC</a:t>
                      </a:r>
                      <a:endParaRPr lang="th-TH" sz="12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20/</a:t>
                      </a: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/ </a:t>
                      </a: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/</a:t>
                      </a:r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3,18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/>
                          <a:cs typeface="Times New Roman"/>
                        </a:rPr>
                        <a:t>≤</a:t>
                      </a:r>
                      <a:r>
                        <a:rPr lang="en-US" sz="1200" dirty="0" smtClean="0"/>
                        <a:t> 200 g/km</a:t>
                      </a:r>
                      <a:endParaRPr lang="th-TH" sz="1200" dirty="0">
                        <a:solidFill>
                          <a:srgbClr val="FF0000"/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25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200" b="1" dirty="0" smtClean="0"/>
                        <a:t>/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12</a:t>
                      </a:r>
                      <a:r>
                        <a:rPr lang="en-US" sz="1200" b="1" dirty="0" smtClean="0"/>
                        <a:t>/</a:t>
                      </a:r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5</a:t>
                      </a:r>
                      <a:r>
                        <a:rPr lang="en-US" sz="1200" b="1" dirty="0" smtClean="0"/>
                        <a:t>/</a:t>
                      </a:r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3,18</a:t>
                      </a:r>
                    </a:p>
                    <a:p>
                      <a:pPr algn="ctr"/>
                      <a:r>
                        <a:rPr lang="en-US" sz="1200" b="1" dirty="0" smtClean="0"/>
                        <a:t>30/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r>
                        <a:rPr lang="en-US" sz="1200" b="1" dirty="0" smtClean="0"/>
                        <a:t>/</a:t>
                      </a:r>
                      <a:r>
                        <a:rPr lang="en-US" sz="1200" b="1" dirty="0" smtClean="0">
                          <a:solidFill>
                            <a:srgbClr val="00B050"/>
                          </a:solidFill>
                        </a:rPr>
                        <a:t>7</a:t>
                      </a:r>
                      <a:r>
                        <a:rPr lang="en-US" sz="1200" b="1" dirty="0" smtClean="0"/>
                        <a:t>/</a:t>
                      </a:r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5,18</a:t>
                      </a:r>
                    </a:p>
                    <a:p>
                      <a:pPr algn="ctr"/>
                      <a:endParaRPr lang="th-TH" sz="1200" b="1" dirty="0" smtClean="0"/>
                    </a:p>
                    <a:p>
                      <a:pPr algn="ctr"/>
                      <a:r>
                        <a:rPr lang="en-US" sz="1200" b="1" dirty="0" smtClean="0"/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</a:tr>
              <a:tr h="278909">
                <a:tc>
                  <a:txBody>
                    <a:bodyPr/>
                    <a:lstStyle/>
                    <a:p>
                      <a:endParaRPr lang="th-TH" sz="12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sz="9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 gridSpan="3">
                  <a:txBody>
                    <a:bodyPr/>
                    <a:lstStyle/>
                    <a:p>
                      <a:endParaRPr lang="en-US" sz="1000" dirty="0" smtClean="0"/>
                    </a:p>
                    <a:p>
                      <a:endParaRPr lang="en-US" sz="1000" dirty="0" smtClean="0"/>
                    </a:p>
                    <a:p>
                      <a:pPr algn="ctr"/>
                      <a:r>
                        <a:rPr lang="en-US" sz="1200" b="1" dirty="0" smtClean="0"/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th-TH" dirty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th-TH" dirty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&gt;200 g/km</a:t>
                      </a:r>
                      <a:endParaRPr lang="th-TH" sz="12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</a:tr>
              <a:tr h="304799">
                <a:tc>
                  <a:txBody>
                    <a:bodyPr/>
                    <a:lstStyle/>
                    <a:p>
                      <a:endParaRPr lang="th-TH" sz="12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</a:rPr>
                        <a:t>&gt;3,250 CC </a:t>
                      </a:r>
                      <a:endParaRPr lang="th-TH" sz="1200" dirty="0">
                        <a:latin typeface="+mn-lt"/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endParaRPr lang="th-TH" dirty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th-TH" dirty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endParaRPr lang="th-TH" dirty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Times New Roman"/>
                        </a:rPr>
                        <a:t>&gt;</a:t>
                      </a:r>
                      <a:r>
                        <a:rPr lang="en-US" sz="1200" dirty="0" smtClean="0"/>
                        <a:t>3,250 CC</a:t>
                      </a:r>
                      <a:r>
                        <a:rPr lang="en-US" sz="1200" dirty="0" smtClean="0">
                          <a:latin typeface="Times New Roman"/>
                        </a:rPr>
                        <a:t> </a:t>
                      </a:r>
                      <a:endParaRPr lang="th-TH" sz="12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 vMerge="1"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 vMerge="1"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15287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Eco Car (</a:t>
                      </a:r>
                      <a:r>
                        <a:rPr lang="en-US" sz="1200" dirty="0" err="1" smtClean="0"/>
                        <a:t>Benzine</a:t>
                      </a:r>
                      <a:r>
                        <a:rPr lang="en-US" sz="1200" dirty="0" smtClean="0"/>
                        <a:t>/</a:t>
                      </a:r>
                      <a:r>
                        <a:rPr lang="en-US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Diesel</a:t>
                      </a:r>
                      <a:r>
                        <a:rPr lang="en-US" sz="1200" dirty="0" smtClean="0"/>
                        <a:t>) / </a:t>
                      </a:r>
                      <a:r>
                        <a:rPr lang="en-US" sz="1200" baseline="0" dirty="0" smtClean="0">
                          <a:solidFill>
                            <a:srgbClr val="0070C0"/>
                          </a:solidFill>
                        </a:rPr>
                        <a:t>E85</a:t>
                      </a:r>
                      <a:endParaRPr lang="th-TH" sz="1200" dirty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1,300/</a:t>
                      </a:r>
                      <a:r>
                        <a:rPr lang="en-US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1</a:t>
                      </a:r>
                      <a:r>
                        <a:rPr lang="en-US" sz="1200" dirty="0" smtClean="0"/>
                        <a:t>,</a:t>
                      </a:r>
                      <a:r>
                        <a:rPr lang="en-US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400 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CC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endParaRPr kumimoji="0" lang="th-TH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en-US" sz="12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0" lang="en-US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17</a:t>
                      </a:r>
                      <a:endParaRPr lang="th-TH" sz="1800" dirty="0"/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th-TH" dirty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Times New Roman"/>
                          <a:cs typeface="Times New Roman"/>
                        </a:rPr>
                        <a:t>≤</a:t>
                      </a:r>
                      <a:r>
                        <a:rPr lang="en-US" sz="1200" dirty="0" smtClean="0"/>
                        <a:t>100 g/km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101-120 g/km</a:t>
                      </a:r>
                      <a:endParaRPr lang="en-US" sz="1000" dirty="0" smtClean="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14</a:t>
                      </a:r>
                      <a:r>
                        <a:rPr lang="en-US" sz="1200" b="1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200" b="1" dirty="0" smtClean="0"/>
                        <a:t>/</a:t>
                      </a:r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12</a:t>
                      </a:r>
                    </a:p>
                    <a:p>
                      <a:pPr algn="ctr"/>
                      <a:r>
                        <a:rPr lang="en-US" sz="1200" b="1" dirty="0" smtClean="0"/>
                        <a:t>17/</a:t>
                      </a:r>
                      <a:r>
                        <a:rPr lang="en-US" sz="1200" b="1" dirty="0" smtClean="0">
                          <a:solidFill>
                            <a:srgbClr val="0070C0"/>
                          </a:solidFill>
                        </a:rPr>
                        <a:t>17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751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Electric Vehicle /Fuel Cell/ </a:t>
                      </a:r>
                      <a:r>
                        <a:rPr lang="en-US" sz="1200" dirty="0" smtClean="0">
                          <a:solidFill>
                            <a:srgbClr val="0070C0"/>
                          </a:solidFill>
                        </a:rPr>
                        <a:t>Hybrid</a:t>
                      </a:r>
                      <a:endParaRPr lang="th-TH" sz="32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TH SarabunPSK" pitchFamily="34" charset="-34"/>
                        </a:rPr>
                        <a:t>≤ 3,000 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CC</a:t>
                      </a:r>
                      <a:r>
                        <a:rPr kumimoji="0" lang="en-US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endParaRPr kumimoji="0" lang="th-TH" sz="1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H SarabunPSK" pitchFamily="34" charset="-34"/>
                        <a:ea typeface="+mn-ea"/>
                        <a:cs typeface="TH SarabunPSK" pitchFamily="34" charset="-34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&gt;3,000 CC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endParaRPr kumimoji="0" lang="th-TH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10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1" dirty="0" smtClean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200" dirty="0" smtClean="0"/>
                    </a:p>
                    <a:p>
                      <a:endParaRPr lang="en-US" sz="12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&gt;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3,000 CC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endParaRPr kumimoji="0" lang="th-TH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10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**</a:t>
                      </a:r>
                    </a:p>
                    <a:p>
                      <a:pPr algn="ctr"/>
                      <a:r>
                        <a:rPr lang="en-US" sz="1200" b="1" dirty="0" smtClean="0"/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1" dirty="0" smtClean="0"/>
                    </a:p>
                  </a:txBody>
                  <a:tcPr marL="96098" marR="96098" marT="48049" marB="480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22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-25000" dirty="0" smtClean="0">
                          <a:solidFill>
                            <a:srgbClr val="77420D"/>
                          </a:solidFill>
                          <a:latin typeface="Palatino Linotype" pitchFamily="18" charset="0"/>
                        </a:rPr>
                        <a:t>NGV-OEM</a:t>
                      </a:r>
                      <a:endParaRPr lang="th-TH" sz="3200" baseline="-25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strike="noStrike" dirty="0" smtClean="0">
                          <a:effectLst/>
                          <a:latin typeface="+mn-lt"/>
                          <a:cs typeface="TH SarabunPSK" pitchFamily="34" charset="-34"/>
                        </a:rPr>
                        <a:t>≤ 3,000 CC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&gt;</a:t>
                      </a:r>
                      <a:r>
                        <a:rPr lang="en-US" sz="1400" b="0" u="none" strike="noStrike" kern="1200" noProof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H SarabunPSK" pitchFamily="34" charset="-34"/>
                        </a:rPr>
                        <a:t>3,000 CC </a:t>
                      </a:r>
                      <a:endParaRPr lang="th-TH" sz="1400" b="0" u="none" strike="noStrike" kern="1200" noProof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H SarabunPSK" pitchFamily="34" charset="-34"/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20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&gt;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3,000 CC</a:t>
                      </a:r>
                      <a:r>
                        <a:rPr kumimoji="0" lang="en-US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endParaRPr kumimoji="0" lang="th-TH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**</a:t>
                      </a:r>
                    </a:p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50</a:t>
                      </a:r>
                    </a:p>
                  </a:txBody>
                  <a:tcPr marL="96098" marR="96098" marT="48015" marB="4801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206" name="TextBox 6"/>
          <p:cNvSpPr txBox="1">
            <a:spLocks noChangeArrowheads="1"/>
          </p:cNvSpPr>
          <p:nvPr/>
        </p:nvSpPr>
        <p:spPr bwMode="auto">
          <a:xfrm>
            <a:off x="120525" y="6294143"/>
            <a:ext cx="8843963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8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Remarks</a:t>
            </a:r>
            <a:r>
              <a:rPr lang="th-TH" sz="8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  </a:t>
            </a:r>
            <a:r>
              <a:rPr lang="en-US" sz="8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*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 :</a:t>
            </a:r>
            <a:r>
              <a:rPr lang="th-TH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Assign safety standard for</a:t>
            </a:r>
            <a:r>
              <a:rPr lang="th-TH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Active Safety</a:t>
            </a:r>
            <a:r>
              <a:rPr lang="th-TH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 (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ABS+ESC</a:t>
            </a:r>
            <a:r>
              <a:rPr lang="th-TH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) 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for Passenger Vehicles and, Vans less than 10 seats must obtain</a:t>
            </a:r>
            <a:r>
              <a:rPr lang="th-TH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CO</a:t>
            </a:r>
            <a:r>
              <a:rPr lang="en-US" sz="800" b="1" baseline="-25000" dirty="0">
                <a:latin typeface="Angsana New" pitchFamily="18" charset="-34"/>
                <a:cs typeface="Angsana New" pitchFamily="18" charset="-34"/>
              </a:rPr>
              <a:t>2 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≤150 g/km  </a:t>
            </a:r>
            <a:r>
              <a:rPr lang="th-TH" sz="800" b="1" dirty="0">
                <a:latin typeface="Angsana New" pitchFamily="18" charset="-34"/>
                <a:cs typeface="Angsana New" pitchFamily="18" charset="-34"/>
              </a:rPr>
              <a:t>/  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PPV </a:t>
            </a:r>
            <a:r>
              <a:rPr lang="th-TH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must </a:t>
            </a:r>
            <a:r>
              <a:rPr lang="en-US" sz="800" b="1" dirty="0" smtClean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obtain a </a:t>
            </a:r>
            <a:endParaRPr lang="en-US" sz="800" b="1" dirty="0">
              <a:solidFill>
                <a:srgbClr val="1E1C11"/>
              </a:solidFill>
              <a:latin typeface="Angsana New" pitchFamily="18" charset="-34"/>
              <a:cs typeface="Angsana New" pitchFamily="18" charset="-34"/>
            </a:endParaRPr>
          </a:p>
          <a:p>
            <a:pPr eaLnBrk="1" hangingPunct="1"/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                         </a:t>
            </a:r>
            <a:r>
              <a:rPr lang="en-US" sz="800" b="1" dirty="0" smtClean="0">
                <a:latin typeface="Angsana New" pitchFamily="18" charset="-34"/>
                <a:cs typeface="Angsana New" pitchFamily="18" charset="-34"/>
              </a:rPr>
              <a:t>CO</a:t>
            </a:r>
            <a:r>
              <a:rPr lang="en-US" sz="800" b="1" baseline="-25000" dirty="0" smtClean="0">
                <a:latin typeface="Angsana New" pitchFamily="18" charset="-34"/>
                <a:cs typeface="Angsana New" pitchFamily="18" charset="-34"/>
              </a:rPr>
              <a:t>2   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≤200 g/km </a:t>
            </a:r>
            <a:r>
              <a:rPr lang="th-TH" sz="800" b="1" dirty="0">
                <a:latin typeface="Angsana New" pitchFamily="18" charset="-34"/>
                <a:cs typeface="Angsana New" pitchFamily="18" charset="-34"/>
              </a:rPr>
              <a:t> / 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Eco Car must obtain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CO</a:t>
            </a:r>
            <a:r>
              <a:rPr lang="en-US" sz="800" b="1" baseline="-25000" dirty="0">
                <a:latin typeface="Angsana New" pitchFamily="18" charset="-34"/>
                <a:cs typeface="Angsana New" pitchFamily="18" charset="-34"/>
              </a:rPr>
              <a:t>2 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≤100 g/km </a:t>
            </a:r>
          </a:p>
          <a:p>
            <a:pPr eaLnBrk="1" hangingPunct="1"/>
            <a:r>
              <a:rPr lang="en-US" sz="8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                **</a:t>
            </a:r>
            <a:r>
              <a:rPr lang="en-US" sz="800" b="1" dirty="0">
                <a:solidFill>
                  <a:srgbClr val="1E1C11"/>
                </a:solidFill>
                <a:latin typeface="Angsana New" pitchFamily="18" charset="-34"/>
                <a:cs typeface="Angsana New" pitchFamily="18" charset="-34"/>
              </a:rPr>
              <a:t>  Depend on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CO</a:t>
            </a:r>
            <a:r>
              <a:rPr lang="en-US" sz="800" b="1" baseline="-25000" dirty="0">
                <a:latin typeface="Angsana New" pitchFamily="18" charset="-34"/>
                <a:cs typeface="Angsana New" pitchFamily="18" charset="-34"/>
              </a:rPr>
              <a:t>2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  emission                                                   </a:t>
            </a:r>
            <a:r>
              <a:rPr lang="th-TH" sz="800" b="1" dirty="0">
                <a:latin typeface="Angsana New" pitchFamily="18" charset="-34"/>
                <a:cs typeface="Angsana New" pitchFamily="18" charset="-34"/>
              </a:rPr>
              <a:t>         </a:t>
            </a:r>
            <a:r>
              <a:rPr lang="th-TH" sz="900" b="1" dirty="0">
                <a:solidFill>
                  <a:srgbClr val="006600"/>
                </a:solidFill>
                <a:latin typeface="Angsana New" pitchFamily="18" charset="-34"/>
                <a:cs typeface="Angsana New" pitchFamily="18" charset="-34"/>
              </a:rPr>
              <a:t>*</a:t>
            </a:r>
            <a:r>
              <a:rPr lang="th-TH" sz="800" b="1" dirty="0">
                <a:solidFill>
                  <a:srgbClr val="00B050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less than 1</a:t>
            </a:r>
            <a:r>
              <a:rPr lang="th-TH" sz="800" b="1" dirty="0">
                <a:latin typeface="Angsana New" pitchFamily="18" charset="-34"/>
                <a:cs typeface="Angsana New" pitchFamily="18" charset="-34"/>
              </a:rPr>
              <a:t>,780 </a:t>
            </a:r>
            <a:r>
              <a:rPr lang="en-US" sz="800" b="1" dirty="0">
                <a:latin typeface="Angsana New" pitchFamily="18" charset="-34"/>
                <a:cs typeface="Angsana New" pitchFamily="18" charset="-34"/>
              </a:rPr>
              <a:t>CC but not over</a:t>
            </a:r>
            <a:r>
              <a:rPr lang="th-TH" sz="800" b="1" dirty="0">
                <a:latin typeface="Angsana New" pitchFamily="18" charset="-34"/>
                <a:cs typeface="Angsana New" pitchFamily="18" charset="-34"/>
              </a:rPr>
              <a:t> 2,000 </a:t>
            </a:r>
            <a:r>
              <a:rPr lang="en-US" sz="800" b="1" dirty="0" smtClean="0">
                <a:latin typeface="Angsana New" pitchFamily="18" charset="-34"/>
                <a:cs typeface="Angsana New" pitchFamily="18" charset="-34"/>
              </a:rPr>
              <a:t>CC</a:t>
            </a:r>
            <a:endParaRPr lang="en-US" sz="800" b="1" baseline="-250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207" name="TextBox 6"/>
          <p:cNvSpPr txBox="1">
            <a:spLocks noChangeArrowheads="1"/>
          </p:cNvSpPr>
          <p:nvPr/>
        </p:nvSpPr>
        <p:spPr bwMode="auto">
          <a:xfrm>
            <a:off x="6715140" y="2500306"/>
            <a:ext cx="2159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dirty="0">
                <a:latin typeface="Times New Roman" pitchFamily="18" charset="0"/>
              </a:rPr>
              <a:t>}</a:t>
            </a:r>
            <a:endParaRPr lang="th-TH" sz="1800" dirty="0"/>
          </a:p>
        </p:txBody>
      </p:sp>
      <p:sp>
        <p:nvSpPr>
          <p:cNvPr id="5208" name="TextBox 8"/>
          <p:cNvSpPr txBox="1">
            <a:spLocks noChangeArrowheads="1"/>
          </p:cNvSpPr>
          <p:nvPr/>
        </p:nvSpPr>
        <p:spPr bwMode="auto">
          <a:xfrm>
            <a:off x="7500958" y="2500306"/>
            <a:ext cx="2159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>
                <a:latin typeface="Times New Roman" pitchFamily="18" charset="0"/>
              </a:rPr>
              <a:t>}</a:t>
            </a:r>
            <a:endParaRPr lang="th-TH" sz="1800"/>
          </a:p>
        </p:txBody>
      </p:sp>
      <p:sp>
        <p:nvSpPr>
          <p:cNvPr id="5209" name="TextBox 1"/>
          <p:cNvSpPr txBox="1">
            <a:spLocks noChangeArrowheads="1"/>
          </p:cNvSpPr>
          <p:nvPr/>
        </p:nvSpPr>
        <p:spPr bwMode="auto">
          <a:xfrm>
            <a:off x="5208588" y="2370782"/>
            <a:ext cx="5032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006600"/>
                </a:solidFill>
              </a:rPr>
              <a:t>*</a:t>
            </a:r>
            <a:endParaRPr lang="th-TH" sz="1600" b="1">
              <a:solidFill>
                <a:srgbClr val="006600"/>
              </a:solidFill>
            </a:endParaRPr>
          </a:p>
        </p:txBody>
      </p:sp>
      <p:sp>
        <p:nvSpPr>
          <p:cNvPr id="5210" name="TextBox 4"/>
          <p:cNvSpPr txBox="1">
            <a:spLocks noChangeArrowheads="1"/>
          </p:cNvSpPr>
          <p:nvPr/>
        </p:nvSpPr>
        <p:spPr bwMode="auto">
          <a:xfrm>
            <a:off x="6792930" y="2518942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600" dirty="0"/>
              <a:t>30</a:t>
            </a:r>
          </a:p>
        </p:txBody>
      </p:sp>
      <p:sp>
        <p:nvSpPr>
          <p:cNvPr id="5211" name="TextBox 12"/>
          <p:cNvSpPr txBox="1">
            <a:spLocks noChangeArrowheads="1"/>
          </p:cNvSpPr>
          <p:nvPr/>
        </p:nvSpPr>
        <p:spPr bwMode="auto">
          <a:xfrm>
            <a:off x="7031038" y="2500306"/>
            <a:ext cx="504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FF0000"/>
                </a:solidFill>
              </a:rPr>
              <a:t>*</a:t>
            </a:r>
            <a:endParaRPr lang="th-TH" sz="1600" b="1" dirty="0">
              <a:solidFill>
                <a:srgbClr val="FF0000"/>
              </a:solidFill>
            </a:endParaRPr>
          </a:p>
        </p:txBody>
      </p:sp>
      <p:sp>
        <p:nvSpPr>
          <p:cNvPr id="5212" name="TextBox 14"/>
          <p:cNvSpPr txBox="1">
            <a:spLocks noChangeArrowheads="1"/>
          </p:cNvSpPr>
          <p:nvPr/>
        </p:nvSpPr>
        <p:spPr bwMode="auto">
          <a:xfrm>
            <a:off x="7572396" y="2518942"/>
            <a:ext cx="41229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th-TH" sz="1600" dirty="0">
                <a:solidFill>
                  <a:srgbClr val="77420D"/>
                </a:solidFill>
              </a:rPr>
              <a:t>25</a:t>
            </a:r>
          </a:p>
        </p:txBody>
      </p:sp>
      <p:sp>
        <p:nvSpPr>
          <p:cNvPr id="18" name="ชื่อเรื่อง 1"/>
          <p:cNvSpPr txBox="1">
            <a:spLocks/>
          </p:cNvSpPr>
          <p:nvPr/>
        </p:nvSpPr>
        <p:spPr>
          <a:xfrm>
            <a:off x="0" y="0"/>
            <a:ext cx="9144000" cy="6206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Comparison of Pass VS Current Tax Scheme </a:t>
            </a:r>
            <a:endParaRPr lang="th-TH" sz="2800" b="1" dirty="0" smtClean="0">
              <a:solidFill>
                <a:srgbClr val="00206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5</a:t>
            </a:fld>
            <a:endParaRPr lang="fr-FR" dirty="0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786710" y="2447921"/>
            <a:ext cx="504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FF0000"/>
                </a:solidFill>
              </a:rPr>
              <a:t>*</a:t>
            </a:r>
            <a:endParaRPr lang="th-TH" sz="1600" b="1" dirty="0">
              <a:solidFill>
                <a:srgbClr val="FF0000"/>
              </a:solidFill>
            </a:endParaRPr>
          </a:p>
        </p:txBody>
      </p:sp>
      <p:sp>
        <p:nvSpPr>
          <p:cNvPr id="15" name="TextBox 12"/>
          <p:cNvSpPr txBox="1">
            <a:spLocks noChangeArrowheads="1"/>
          </p:cNvSpPr>
          <p:nvPr/>
        </p:nvSpPr>
        <p:spPr bwMode="auto">
          <a:xfrm>
            <a:off x="8747695" y="2348880"/>
            <a:ext cx="5048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FF0000"/>
                </a:solidFill>
              </a:rPr>
              <a:t>*</a:t>
            </a:r>
            <a:endParaRPr lang="th-TH" sz="16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227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07950" y="1774825"/>
            <a:ext cx="4319588" cy="496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20000"/>
              </a:spcBef>
              <a:defRPr/>
            </a:pPr>
            <a:r>
              <a:rPr lang="th-TH" sz="2400">
                <a:solidFill>
                  <a:schemeClr val="tx1">
                    <a:lumMod val="85000"/>
                    <a:lumOff val="15000"/>
                  </a:schemeClr>
                </a:solidFill>
                <a:latin typeface="Angsana New" pitchFamily="18" charset="-34"/>
                <a:cs typeface="Angsana New" pitchFamily="18" charset="-34"/>
              </a:rPr>
              <a:t>        </a:t>
            </a:r>
          </a:p>
        </p:txBody>
      </p:sp>
      <p:sp>
        <p:nvSpPr>
          <p:cNvPr id="6155" name="Slide Number Placeholder 10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6D7FE946-0CF1-4545-8D59-9B258278F5E5}" type="slidenum">
              <a:rPr lang="fr-FR"/>
              <a:pPr>
                <a:defRPr/>
              </a:pPr>
              <a:t>6</a:t>
            </a:fld>
            <a:endParaRPr lang="fr-FR"/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6683375" y="6140450"/>
            <a:ext cx="2089150" cy="68103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6276975" y="828675"/>
            <a:ext cx="2700338" cy="101600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  <p:cxnSp>
        <p:nvCxnSpPr>
          <p:cNvPr id="10" name="ตัวเชื่อมต่อตรง 11"/>
          <p:cNvCxnSpPr/>
          <p:nvPr/>
        </p:nvCxnSpPr>
        <p:spPr>
          <a:xfrm>
            <a:off x="1404938" y="1212850"/>
            <a:ext cx="0" cy="5024438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ตัวเชื่อมต่อตรง 14"/>
          <p:cNvCxnSpPr/>
          <p:nvPr/>
        </p:nvCxnSpPr>
        <p:spPr>
          <a:xfrm>
            <a:off x="4641850" y="1227138"/>
            <a:ext cx="47625" cy="5021262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54" name="TextBox 17"/>
          <p:cNvSpPr txBox="1">
            <a:spLocks noChangeArrowheads="1"/>
          </p:cNvSpPr>
          <p:nvPr/>
        </p:nvSpPr>
        <p:spPr bwMode="auto">
          <a:xfrm>
            <a:off x="1142976" y="642918"/>
            <a:ext cx="736581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20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150</a:t>
            </a:r>
            <a:r>
              <a:rPr lang="th-TH" sz="24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</p:txBody>
      </p:sp>
      <p:sp>
        <p:nvSpPr>
          <p:cNvPr id="2" name="TextBox 18"/>
          <p:cNvSpPr txBox="1">
            <a:spLocks noChangeArrowheads="1"/>
          </p:cNvSpPr>
          <p:nvPr/>
        </p:nvSpPr>
        <p:spPr bwMode="auto">
          <a:xfrm>
            <a:off x="4357686" y="642918"/>
            <a:ext cx="85884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20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200</a:t>
            </a:r>
            <a:r>
              <a:rPr lang="th-TH" sz="24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</p:txBody>
      </p:sp>
      <p:sp>
        <p:nvSpPr>
          <p:cNvPr id="14" name="ลูกศรขวา 13"/>
          <p:cNvSpPr/>
          <p:nvPr/>
        </p:nvSpPr>
        <p:spPr>
          <a:xfrm>
            <a:off x="6143625" y="6315075"/>
            <a:ext cx="503238" cy="546100"/>
          </a:xfrm>
          <a:prstGeom prst="rightArrow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th-TH"/>
          </a:p>
        </p:txBody>
      </p:sp>
      <p:sp>
        <p:nvSpPr>
          <p:cNvPr id="6157" name="TextBox 2"/>
          <p:cNvSpPr txBox="1">
            <a:spLocks noChangeArrowheads="1"/>
          </p:cNvSpPr>
          <p:nvPr/>
        </p:nvSpPr>
        <p:spPr bwMode="auto">
          <a:xfrm>
            <a:off x="539750" y="6315075"/>
            <a:ext cx="865188" cy="233363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1600" b="1">
              <a:latin typeface="Constantia" pitchFamily="18" charset="0"/>
              <a:cs typeface="Angsana New" pitchFamily="18" charset="-34"/>
            </a:endParaRPr>
          </a:p>
        </p:txBody>
      </p:sp>
      <p:sp>
        <p:nvSpPr>
          <p:cNvPr id="6158" name="TextBox 1"/>
          <p:cNvSpPr txBox="1">
            <a:spLocks noChangeArrowheads="1"/>
          </p:cNvSpPr>
          <p:nvPr/>
        </p:nvSpPr>
        <p:spPr bwMode="auto">
          <a:xfrm>
            <a:off x="4725988" y="6440488"/>
            <a:ext cx="493712" cy="292100"/>
          </a:xfrm>
          <a:prstGeom prst="rect">
            <a:avLst/>
          </a:prstGeom>
          <a:solidFill>
            <a:srgbClr val="99FF33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1600">
              <a:latin typeface="Palatino Linotype" pitchFamily="18" charset="0"/>
            </a:endParaRPr>
          </a:p>
        </p:txBody>
      </p:sp>
      <p:sp>
        <p:nvSpPr>
          <p:cNvPr id="6159" name="TextBox 1"/>
          <p:cNvSpPr txBox="1">
            <a:spLocks noChangeArrowheads="1"/>
          </p:cNvSpPr>
          <p:nvPr/>
        </p:nvSpPr>
        <p:spPr bwMode="auto">
          <a:xfrm>
            <a:off x="5435600" y="6440488"/>
            <a:ext cx="504825" cy="292100"/>
          </a:xfrm>
          <a:prstGeom prst="rect">
            <a:avLst/>
          </a:prstGeom>
          <a:solidFill>
            <a:srgbClr val="99FF33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1600">
              <a:latin typeface="Palatino Linotype" pitchFamily="18" charset="0"/>
            </a:endParaRPr>
          </a:p>
        </p:txBody>
      </p:sp>
      <p:sp>
        <p:nvSpPr>
          <p:cNvPr id="6160" name="TextBox 6"/>
          <p:cNvSpPr txBox="1">
            <a:spLocks noChangeArrowheads="1"/>
          </p:cNvSpPr>
          <p:nvPr/>
        </p:nvSpPr>
        <p:spPr bwMode="auto">
          <a:xfrm>
            <a:off x="-60325" y="5921398"/>
            <a:ext cx="928688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100" b="1" dirty="0">
                <a:latin typeface="Angsana New" pitchFamily="18" charset="-34"/>
                <a:cs typeface="Angsana New" pitchFamily="18" charset="-34"/>
              </a:rPr>
              <a:t>Current</a:t>
            </a:r>
            <a:endParaRPr lang="th-TH" sz="1100" b="1" dirty="0">
              <a:latin typeface="Angsana New" pitchFamily="18" charset="-34"/>
              <a:cs typeface="Angsana New" pitchFamily="18" charset="-34"/>
            </a:endParaRPr>
          </a:p>
          <a:p>
            <a:pPr eaLnBrk="1" hangingPunct="1"/>
            <a:r>
              <a:rPr lang="en-US" sz="1100" b="1" dirty="0">
                <a:latin typeface="Angsana New" pitchFamily="18" charset="-34"/>
                <a:cs typeface="Angsana New" pitchFamily="18" charset="-34"/>
              </a:rPr>
              <a:t>structure</a:t>
            </a:r>
            <a:r>
              <a:rPr lang="th-TH" sz="1100" b="1" dirty="0">
                <a:latin typeface="Angsana New" pitchFamily="18" charset="-34"/>
                <a:cs typeface="Angsana New" pitchFamily="18" charset="-34"/>
              </a:rPr>
              <a:t> (</a:t>
            </a:r>
            <a:r>
              <a:rPr lang="en-US" sz="1100" b="1" dirty="0">
                <a:latin typeface="Angsana New" pitchFamily="18" charset="-34"/>
                <a:cs typeface="Angsana New" pitchFamily="18" charset="-34"/>
              </a:rPr>
              <a:t>E20)</a:t>
            </a:r>
            <a:endParaRPr lang="th-TH" sz="1100" b="1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9" name="ลูกศรซ้าย 18"/>
          <p:cNvSpPr/>
          <p:nvPr/>
        </p:nvSpPr>
        <p:spPr>
          <a:xfrm>
            <a:off x="2071670" y="6286544"/>
            <a:ext cx="2355868" cy="500042"/>
          </a:xfrm>
          <a:prstGeom prst="leftArrow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th-TH"/>
          </a:p>
        </p:txBody>
      </p:sp>
      <p:sp>
        <p:nvSpPr>
          <p:cNvPr id="6162" name="TextBox 1"/>
          <p:cNvSpPr txBox="1">
            <a:spLocks noChangeArrowheads="1"/>
          </p:cNvSpPr>
          <p:nvPr/>
        </p:nvSpPr>
        <p:spPr bwMode="auto">
          <a:xfrm>
            <a:off x="3429000" y="3352800"/>
            <a:ext cx="785813" cy="109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1600" b="1">
              <a:latin typeface="Constantia" pitchFamily="18" charset="0"/>
              <a:cs typeface="Angsana New" pitchFamily="18" charset="-34"/>
            </a:endParaRPr>
          </a:p>
        </p:txBody>
      </p:sp>
      <p:sp>
        <p:nvSpPr>
          <p:cNvPr id="6163" name="TextBox 55"/>
          <p:cNvSpPr txBox="1">
            <a:spLocks noChangeArrowheads="1"/>
          </p:cNvSpPr>
          <p:nvPr/>
        </p:nvSpPr>
        <p:spPr bwMode="auto">
          <a:xfrm>
            <a:off x="492125" y="6237288"/>
            <a:ext cx="16240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000" b="1">
                <a:latin typeface="Angsana New" pitchFamily="18" charset="-34"/>
                <a:cs typeface="Angsana New" pitchFamily="18" charset="-34"/>
              </a:rPr>
              <a:t>Eco Car </a:t>
            </a:r>
            <a:r>
              <a:rPr lang="th-TH" sz="2000" b="1">
                <a:latin typeface="Angsana New" pitchFamily="18" charset="-34"/>
                <a:cs typeface="Angsana New" pitchFamily="18" charset="-34"/>
              </a:rPr>
              <a:t>17</a:t>
            </a:r>
          </a:p>
        </p:txBody>
      </p:sp>
      <p:sp>
        <p:nvSpPr>
          <p:cNvPr id="6164" name="TextBox 56"/>
          <p:cNvSpPr txBox="1">
            <a:spLocks noChangeArrowheads="1"/>
          </p:cNvSpPr>
          <p:nvPr/>
        </p:nvSpPr>
        <p:spPr bwMode="auto">
          <a:xfrm>
            <a:off x="2771775" y="6351588"/>
            <a:ext cx="104933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 dirty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1800" b="1" dirty="0">
                <a:latin typeface="Angsana New" pitchFamily="18" charset="-34"/>
                <a:cs typeface="Angsana New" pitchFamily="18" charset="-34"/>
              </a:rPr>
              <a:t>PC</a:t>
            </a:r>
            <a:r>
              <a:rPr lang="th-TH" sz="1800" b="1" dirty="0">
                <a:latin typeface="Angsana New" pitchFamily="18" charset="-34"/>
                <a:cs typeface="Angsana New" pitchFamily="18" charset="-34"/>
              </a:rPr>
              <a:t>) 25</a:t>
            </a:r>
          </a:p>
        </p:txBody>
      </p:sp>
      <p:sp>
        <p:nvSpPr>
          <p:cNvPr id="6165" name="TextBox 57"/>
          <p:cNvSpPr txBox="1">
            <a:spLocks noChangeArrowheads="1"/>
          </p:cNvSpPr>
          <p:nvPr/>
        </p:nvSpPr>
        <p:spPr bwMode="auto">
          <a:xfrm>
            <a:off x="4532318" y="6407371"/>
            <a:ext cx="7540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400" b="1" dirty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1400" b="1" dirty="0">
                <a:latin typeface="Angsana New" pitchFamily="18" charset="-34"/>
                <a:cs typeface="Angsana New" pitchFamily="18" charset="-34"/>
              </a:rPr>
              <a:t>PC</a:t>
            </a:r>
            <a:r>
              <a:rPr lang="th-TH" sz="1400" b="1" dirty="0">
                <a:latin typeface="Angsana New" pitchFamily="18" charset="-34"/>
                <a:cs typeface="Angsana New" pitchFamily="18" charset="-34"/>
              </a:rPr>
              <a:t>)30</a:t>
            </a:r>
          </a:p>
        </p:txBody>
      </p:sp>
      <p:sp>
        <p:nvSpPr>
          <p:cNvPr id="6166" name="TextBox 58"/>
          <p:cNvSpPr txBox="1">
            <a:spLocks noChangeArrowheads="1"/>
          </p:cNvSpPr>
          <p:nvPr/>
        </p:nvSpPr>
        <p:spPr bwMode="auto">
          <a:xfrm>
            <a:off x="5364163" y="6381750"/>
            <a:ext cx="7270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200" b="1" dirty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1200" b="1" dirty="0">
                <a:latin typeface="Angsana New" pitchFamily="18" charset="-34"/>
                <a:cs typeface="Angsana New" pitchFamily="18" charset="-34"/>
              </a:rPr>
              <a:t>PC</a:t>
            </a:r>
            <a:r>
              <a:rPr lang="th-TH" sz="1200" b="1" dirty="0">
                <a:latin typeface="Angsana New" pitchFamily="18" charset="-34"/>
                <a:cs typeface="Angsana New" pitchFamily="18" charset="-34"/>
              </a:rPr>
              <a:t>)35</a:t>
            </a:r>
          </a:p>
        </p:txBody>
      </p:sp>
      <p:sp>
        <p:nvSpPr>
          <p:cNvPr id="6167" name="TextBox 59"/>
          <p:cNvSpPr txBox="1">
            <a:spLocks noChangeArrowheads="1"/>
          </p:cNvSpPr>
          <p:nvPr/>
        </p:nvSpPr>
        <p:spPr bwMode="auto">
          <a:xfrm>
            <a:off x="6062663" y="6381750"/>
            <a:ext cx="812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400" b="1" dirty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1400" b="1" dirty="0">
                <a:latin typeface="Angsana New" pitchFamily="18" charset="-34"/>
                <a:cs typeface="Angsana New" pitchFamily="18" charset="-34"/>
              </a:rPr>
              <a:t>PC</a:t>
            </a:r>
            <a:r>
              <a:rPr lang="th-TH" sz="1400" b="1" dirty="0">
                <a:latin typeface="Angsana New" pitchFamily="18" charset="-34"/>
                <a:cs typeface="Angsana New" pitchFamily="18" charset="-34"/>
              </a:rPr>
              <a:t>)50</a:t>
            </a:r>
          </a:p>
        </p:txBody>
      </p:sp>
      <p:sp>
        <p:nvSpPr>
          <p:cNvPr id="6168" name="TextBox 2"/>
          <p:cNvSpPr txBox="1">
            <a:spLocks noChangeArrowheads="1"/>
          </p:cNvSpPr>
          <p:nvPr/>
        </p:nvSpPr>
        <p:spPr bwMode="auto">
          <a:xfrm>
            <a:off x="34925" y="1285860"/>
            <a:ext cx="1185863" cy="231775"/>
          </a:xfrm>
          <a:prstGeom prst="rect">
            <a:avLst/>
          </a:prstGeom>
          <a:solidFill>
            <a:srgbClr val="FFC000"/>
          </a:solidFill>
          <a:ln w="28575">
            <a:solidFill>
              <a:schemeClr val="tx2"/>
            </a:solidFill>
            <a:prstDash val="sysDash"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n-US" sz="1200" b="1" baseline="30000" dirty="0" smtClean="0">
                <a:latin typeface="Constantia" pitchFamily="18" charset="0"/>
                <a:cs typeface="Angsana New" pitchFamily="18" charset="-34"/>
              </a:rPr>
              <a:t>Eco </a:t>
            </a:r>
            <a:r>
              <a:rPr lang="en-US" sz="1200" b="1" baseline="30000" dirty="0">
                <a:latin typeface="Constantia" pitchFamily="18" charset="0"/>
                <a:cs typeface="Angsana New" pitchFamily="18" charset="-34"/>
              </a:rPr>
              <a:t>Car </a:t>
            </a:r>
            <a:r>
              <a:rPr lang="th-TH" sz="1800" b="1" baseline="30000" dirty="0">
                <a:latin typeface="Constantia" pitchFamily="18" charset="0"/>
                <a:cs typeface="Angsana New" pitchFamily="18" charset="-34"/>
              </a:rPr>
              <a:t>17/14/12</a:t>
            </a:r>
          </a:p>
        </p:txBody>
      </p:sp>
      <p:sp>
        <p:nvSpPr>
          <p:cNvPr id="6169" name="TextBox 1"/>
          <p:cNvSpPr txBox="1">
            <a:spLocks noChangeArrowheads="1"/>
          </p:cNvSpPr>
          <p:nvPr/>
        </p:nvSpPr>
        <p:spPr bwMode="auto">
          <a:xfrm>
            <a:off x="34925" y="935038"/>
            <a:ext cx="1157288" cy="277812"/>
          </a:xfrm>
          <a:prstGeom prst="rect">
            <a:avLst/>
          </a:prstGeom>
          <a:solidFill>
            <a:srgbClr val="99FF33"/>
          </a:solidFill>
          <a:ln w="28575">
            <a:solidFill>
              <a:schemeClr val="tx2"/>
            </a:solidFill>
            <a:prstDash val="sysDash"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2000" b="1">
              <a:latin typeface="Constantia" pitchFamily="18" charset="0"/>
            </a:endParaRPr>
          </a:p>
        </p:txBody>
      </p:sp>
      <p:sp>
        <p:nvSpPr>
          <p:cNvPr id="6170" name="TextBox 73"/>
          <p:cNvSpPr txBox="1">
            <a:spLocks noChangeArrowheads="1"/>
          </p:cNvSpPr>
          <p:nvPr/>
        </p:nvSpPr>
        <p:spPr bwMode="auto">
          <a:xfrm>
            <a:off x="-36514" y="923925"/>
            <a:ext cx="189386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200" b="1" dirty="0"/>
              <a:t>(</a:t>
            </a:r>
            <a:r>
              <a:rPr lang="en-US" sz="1200" b="1" dirty="0">
                <a:latin typeface="Angsana New" pitchFamily="18" charset="-34"/>
                <a:cs typeface="Angsana New" pitchFamily="18" charset="-34"/>
              </a:rPr>
              <a:t>PC</a:t>
            </a:r>
            <a:r>
              <a:rPr lang="th-TH" sz="1200" b="1" dirty="0"/>
              <a:t>) 30/</a:t>
            </a:r>
            <a:r>
              <a:rPr lang="th-TH" sz="1200" b="1" dirty="0">
                <a:solidFill>
                  <a:srgbClr val="FF0000"/>
                </a:solidFill>
              </a:rPr>
              <a:t>25 </a:t>
            </a:r>
            <a:r>
              <a:rPr lang="th-TH" sz="1200" b="1" dirty="0">
                <a:solidFill>
                  <a:srgbClr val="FF0000"/>
                </a:solidFill>
                <a:latin typeface="Browallia New" pitchFamily="34" charset="-34"/>
              </a:rPr>
              <a:t>(</a:t>
            </a:r>
            <a:r>
              <a:rPr lang="en-US" sz="1200" b="1" dirty="0">
                <a:solidFill>
                  <a:srgbClr val="FF0000"/>
                </a:solidFill>
                <a:latin typeface="Browallia New" pitchFamily="34" charset="-34"/>
                <a:cs typeface="Browallia New" pitchFamily="34" charset="-34"/>
              </a:rPr>
              <a:t>E85)</a:t>
            </a:r>
            <a:endParaRPr lang="th-TH" sz="1200" b="1" dirty="0">
              <a:solidFill>
                <a:srgbClr val="FF0000"/>
              </a:solidFill>
            </a:endParaRPr>
          </a:p>
        </p:txBody>
      </p:sp>
      <p:sp>
        <p:nvSpPr>
          <p:cNvPr id="6171" name="TextBox 1"/>
          <p:cNvSpPr txBox="1">
            <a:spLocks noChangeArrowheads="1"/>
          </p:cNvSpPr>
          <p:nvPr/>
        </p:nvSpPr>
        <p:spPr bwMode="auto">
          <a:xfrm>
            <a:off x="1763713" y="950913"/>
            <a:ext cx="2592387" cy="261937"/>
          </a:xfrm>
          <a:prstGeom prst="rect">
            <a:avLst/>
          </a:prstGeom>
          <a:solidFill>
            <a:srgbClr val="99FF33"/>
          </a:solidFill>
          <a:ln w="28575">
            <a:solidFill>
              <a:schemeClr val="tx2"/>
            </a:solidFill>
            <a:prstDash val="sysDash"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2000" b="1">
              <a:latin typeface="Constantia" pitchFamily="18" charset="0"/>
            </a:endParaRPr>
          </a:p>
        </p:txBody>
      </p:sp>
      <p:sp>
        <p:nvSpPr>
          <p:cNvPr id="6172" name="TextBox 75"/>
          <p:cNvSpPr txBox="1">
            <a:spLocks noChangeArrowheads="1"/>
          </p:cNvSpPr>
          <p:nvPr/>
        </p:nvSpPr>
        <p:spPr bwMode="auto">
          <a:xfrm>
            <a:off x="1857375" y="908050"/>
            <a:ext cx="2868613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1800" b="1" dirty="0">
                <a:latin typeface="Angsana New" pitchFamily="18" charset="-34"/>
                <a:cs typeface="Angsana New" pitchFamily="18" charset="-34"/>
              </a:rPr>
              <a:t>Passenger Car: PC</a:t>
            </a:r>
            <a:r>
              <a:rPr lang="th-TH" sz="1800" b="1" dirty="0">
                <a:latin typeface="Angsana New" pitchFamily="18" charset="-34"/>
                <a:cs typeface="Angsana New" pitchFamily="18" charset="-34"/>
              </a:rPr>
              <a:t>) 35/</a:t>
            </a:r>
            <a:r>
              <a:rPr lang="th-TH" sz="18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30 (</a:t>
            </a:r>
            <a:r>
              <a:rPr lang="en-US" sz="18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E85)</a:t>
            </a:r>
            <a:endParaRPr lang="th-TH" sz="2000" b="1" dirty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6173" name="TextBox 1"/>
          <p:cNvSpPr txBox="1">
            <a:spLocks noChangeArrowheads="1"/>
          </p:cNvSpPr>
          <p:nvPr/>
        </p:nvSpPr>
        <p:spPr bwMode="auto">
          <a:xfrm>
            <a:off x="4927600" y="946150"/>
            <a:ext cx="1273175" cy="298450"/>
          </a:xfrm>
          <a:prstGeom prst="rect">
            <a:avLst/>
          </a:prstGeom>
          <a:solidFill>
            <a:srgbClr val="99FF33"/>
          </a:solidFill>
          <a:ln w="28575">
            <a:solidFill>
              <a:schemeClr val="tx2"/>
            </a:solidFill>
            <a:prstDash val="sysDash"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2000" b="1">
              <a:latin typeface="Constantia" pitchFamily="18" charset="0"/>
            </a:endParaRPr>
          </a:p>
        </p:txBody>
      </p:sp>
      <p:sp>
        <p:nvSpPr>
          <p:cNvPr id="6174" name="TextBox 77"/>
          <p:cNvSpPr txBox="1">
            <a:spLocks noChangeArrowheads="1"/>
          </p:cNvSpPr>
          <p:nvPr/>
        </p:nvSpPr>
        <p:spPr bwMode="auto">
          <a:xfrm>
            <a:off x="4883150" y="908050"/>
            <a:ext cx="14890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800" b="1" dirty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1800" b="1" dirty="0">
                <a:latin typeface="Angsana New" pitchFamily="18" charset="-34"/>
                <a:cs typeface="Angsana New" pitchFamily="18" charset="-34"/>
              </a:rPr>
              <a:t>PC</a:t>
            </a:r>
            <a:r>
              <a:rPr lang="th-TH" sz="1800" b="1" dirty="0">
                <a:latin typeface="Angsana New" pitchFamily="18" charset="-34"/>
                <a:cs typeface="Angsana New" pitchFamily="18" charset="-34"/>
              </a:rPr>
              <a:t> 40)/</a:t>
            </a:r>
            <a:r>
              <a:rPr lang="th-TH" sz="18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35 </a:t>
            </a:r>
            <a:r>
              <a:rPr lang="th-TH" sz="20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000" b="1" dirty="0">
                <a:solidFill>
                  <a:srgbClr val="FF0000"/>
                </a:solidFill>
                <a:latin typeface="Angsana New" pitchFamily="18" charset="-34"/>
                <a:cs typeface="Angsana New" pitchFamily="18" charset="-34"/>
              </a:rPr>
              <a:t>E85)</a:t>
            </a:r>
            <a:endParaRPr lang="th-TH" sz="2000" b="1" dirty="0">
              <a:solidFill>
                <a:srgbClr val="FF000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4" name="TextBox 1"/>
          <p:cNvSpPr txBox="1"/>
          <p:nvPr/>
        </p:nvSpPr>
        <p:spPr>
          <a:xfrm>
            <a:off x="6804025" y="6548438"/>
            <a:ext cx="422275" cy="220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1600" dirty="0"/>
          </a:p>
        </p:txBody>
      </p:sp>
      <p:sp>
        <p:nvSpPr>
          <p:cNvPr id="6177" name="TextBox 36"/>
          <p:cNvSpPr txBox="1">
            <a:spLocks noChangeArrowheads="1"/>
          </p:cNvSpPr>
          <p:nvPr/>
        </p:nvSpPr>
        <p:spPr bwMode="auto">
          <a:xfrm>
            <a:off x="6864350" y="6477000"/>
            <a:ext cx="5873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/>
              <a:t>3</a:t>
            </a:r>
          </a:p>
        </p:txBody>
      </p:sp>
      <p:sp>
        <p:nvSpPr>
          <p:cNvPr id="36" name="TextBox 1"/>
          <p:cNvSpPr txBox="1"/>
          <p:nvPr/>
        </p:nvSpPr>
        <p:spPr>
          <a:xfrm>
            <a:off x="7524750" y="6556375"/>
            <a:ext cx="422275" cy="220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1600" dirty="0"/>
          </a:p>
        </p:txBody>
      </p:sp>
      <p:sp>
        <p:nvSpPr>
          <p:cNvPr id="6179" name="TextBox 38"/>
          <p:cNvSpPr txBox="1">
            <a:spLocks noChangeArrowheads="1"/>
          </p:cNvSpPr>
          <p:nvPr/>
        </p:nvSpPr>
        <p:spPr bwMode="auto">
          <a:xfrm>
            <a:off x="7583488" y="6484938"/>
            <a:ext cx="588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 dirty="0"/>
              <a:t>12</a:t>
            </a:r>
          </a:p>
        </p:txBody>
      </p:sp>
      <p:sp>
        <p:nvSpPr>
          <p:cNvPr id="38" name="TextBox 1"/>
          <p:cNvSpPr txBox="1"/>
          <p:nvPr/>
        </p:nvSpPr>
        <p:spPr>
          <a:xfrm>
            <a:off x="8172450" y="6556375"/>
            <a:ext cx="422275" cy="2206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1600" dirty="0"/>
          </a:p>
        </p:txBody>
      </p:sp>
      <p:sp>
        <p:nvSpPr>
          <p:cNvPr id="6181" name="TextBox 40"/>
          <p:cNvSpPr txBox="1">
            <a:spLocks noChangeArrowheads="1"/>
          </p:cNvSpPr>
          <p:nvPr/>
        </p:nvSpPr>
        <p:spPr bwMode="auto">
          <a:xfrm>
            <a:off x="8231188" y="6484938"/>
            <a:ext cx="588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/>
              <a:t>20</a:t>
            </a:r>
          </a:p>
        </p:txBody>
      </p:sp>
      <p:sp>
        <p:nvSpPr>
          <p:cNvPr id="40" name="TextBox 1"/>
          <p:cNvSpPr txBox="1"/>
          <p:nvPr/>
        </p:nvSpPr>
        <p:spPr>
          <a:xfrm>
            <a:off x="8258175" y="1057275"/>
            <a:ext cx="561975" cy="21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  <a:prstDash val="sysDash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2000" b="1" dirty="0">
              <a:latin typeface="Constantia" pitchFamily="18" charset="0"/>
            </a:endParaRPr>
          </a:p>
        </p:txBody>
      </p:sp>
      <p:sp>
        <p:nvSpPr>
          <p:cNvPr id="6183" name="TextBox 46"/>
          <p:cNvSpPr txBox="1">
            <a:spLocks noChangeArrowheads="1"/>
          </p:cNvSpPr>
          <p:nvPr/>
        </p:nvSpPr>
        <p:spPr bwMode="auto">
          <a:xfrm>
            <a:off x="8386763" y="971550"/>
            <a:ext cx="577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/>
              <a:t>25</a:t>
            </a:r>
            <a:r>
              <a:rPr lang="th-TH" sz="18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2" name="TextBox 1"/>
          <p:cNvSpPr txBox="1"/>
          <p:nvPr/>
        </p:nvSpPr>
        <p:spPr>
          <a:xfrm>
            <a:off x="7607300" y="1057275"/>
            <a:ext cx="561975" cy="21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  <a:prstDash val="sysDash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2000" b="1" dirty="0">
              <a:latin typeface="Constantia" pitchFamily="18" charset="0"/>
            </a:endParaRPr>
          </a:p>
        </p:txBody>
      </p:sp>
      <p:sp>
        <p:nvSpPr>
          <p:cNvPr id="6185" name="TextBox 48"/>
          <p:cNvSpPr txBox="1">
            <a:spLocks noChangeArrowheads="1"/>
          </p:cNvSpPr>
          <p:nvPr/>
        </p:nvSpPr>
        <p:spPr bwMode="auto">
          <a:xfrm>
            <a:off x="7662863" y="971550"/>
            <a:ext cx="577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>
                <a:solidFill>
                  <a:srgbClr val="FF0000"/>
                </a:solidFill>
              </a:rPr>
              <a:t>  12 </a:t>
            </a:r>
          </a:p>
        </p:txBody>
      </p:sp>
      <p:sp>
        <p:nvSpPr>
          <p:cNvPr id="44" name="TextBox 1"/>
          <p:cNvSpPr txBox="1"/>
          <p:nvPr/>
        </p:nvSpPr>
        <p:spPr>
          <a:xfrm>
            <a:off x="6889750" y="1057275"/>
            <a:ext cx="561975" cy="21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  <a:prstDash val="sysDash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2000" b="1" dirty="0">
              <a:latin typeface="Constantia" pitchFamily="18" charset="0"/>
            </a:endParaRPr>
          </a:p>
        </p:txBody>
      </p:sp>
      <p:sp>
        <p:nvSpPr>
          <p:cNvPr id="6187" name="TextBox 50"/>
          <p:cNvSpPr txBox="1">
            <a:spLocks noChangeArrowheads="1"/>
          </p:cNvSpPr>
          <p:nvPr/>
        </p:nvSpPr>
        <p:spPr bwMode="auto">
          <a:xfrm>
            <a:off x="6946900" y="971550"/>
            <a:ext cx="577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>
                <a:solidFill>
                  <a:srgbClr val="0070C0"/>
                </a:solidFill>
              </a:rPr>
              <a:t>3</a:t>
            </a:r>
            <a:r>
              <a:rPr lang="th-TH" sz="1800" b="1"/>
              <a:t>/</a:t>
            </a:r>
            <a:r>
              <a:rPr lang="th-TH" sz="1800" b="1">
                <a:solidFill>
                  <a:srgbClr val="00B050"/>
                </a:solidFill>
              </a:rPr>
              <a:t>5</a:t>
            </a:r>
            <a:r>
              <a:rPr lang="th-TH" sz="18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6" name="TextBox 1"/>
          <p:cNvSpPr txBox="1"/>
          <p:nvPr/>
        </p:nvSpPr>
        <p:spPr>
          <a:xfrm>
            <a:off x="6889750" y="1550988"/>
            <a:ext cx="561975" cy="2206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  <a:prstDash val="sysDash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2000" b="1" dirty="0">
              <a:latin typeface="Constantia" pitchFamily="18" charset="0"/>
            </a:endParaRPr>
          </a:p>
        </p:txBody>
      </p:sp>
      <p:sp>
        <p:nvSpPr>
          <p:cNvPr id="6189" name="TextBox 52"/>
          <p:cNvSpPr txBox="1">
            <a:spLocks noChangeArrowheads="1"/>
          </p:cNvSpPr>
          <p:nvPr/>
        </p:nvSpPr>
        <p:spPr bwMode="auto">
          <a:xfrm>
            <a:off x="6946900" y="1466850"/>
            <a:ext cx="577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>
                <a:solidFill>
                  <a:srgbClr val="0070C0"/>
                </a:solidFill>
              </a:rPr>
              <a:t>5</a:t>
            </a:r>
            <a:r>
              <a:rPr lang="th-TH" sz="1800" b="1"/>
              <a:t>/</a:t>
            </a:r>
            <a:r>
              <a:rPr lang="th-TH" sz="1800" b="1">
                <a:solidFill>
                  <a:srgbClr val="00B050"/>
                </a:solidFill>
              </a:rPr>
              <a:t>7</a:t>
            </a:r>
            <a:r>
              <a:rPr lang="th-TH" sz="18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190" name="TextBox 4"/>
          <p:cNvSpPr txBox="1">
            <a:spLocks noChangeArrowheads="1"/>
          </p:cNvSpPr>
          <p:nvPr/>
        </p:nvSpPr>
        <p:spPr bwMode="auto">
          <a:xfrm>
            <a:off x="6732588" y="746125"/>
            <a:ext cx="10080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100" b="1" dirty="0">
                <a:solidFill>
                  <a:srgbClr val="0070C0"/>
                </a:solidFill>
                <a:latin typeface="Palatino Linotype" pitchFamily="18" charset="0"/>
              </a:rPr>
              <a:t>Pick up</a:t>
            </a:r>
            <a:r>
              <a:rPr lang="th-TH" sz="1800" b="1" dirty="0">
                <a:latin typeface="Palatino Linotype" pitchFamily="18" charset="0"/>
              </a:rPr>
              <a:t>/</a:t>
            </a:r>
            <a:r>
              <a:rPr lang="en-US" sz="1200" b="1" dirty="0">
                <a:solidFill>
                  <a:srgbClr val="00B050"/>
                </a:solidFill>
                <a:latin typeface="Palatino Linotype" pitchFamily="18" charset="0"/>
              </a:rPr>
              <a:t>SC</a:t>
            </a:r>
            <a:endParaRPr lang="th-TH" sz="1200" b="1" dirty="0">
              <a:solidFill>
                <a:srgbClr val="00B050"/>
              </a:solidFill>
              <a:latin typeface="Palatino Linotype" pitchFamily="18" charset="0"/>
            </a:endParaRPr>
          </a:p>
        </p:txBody>
      </p:sp>
      <p:sp>
        <p:nvSpPr>
          <p:cNvPr id="6191" name="TextBox 54"/>
          <p:cNvSpPr txBox="1">
            <a:spLocks noChangeArrowheads="1"/>
          </p:cNvSpPr>
          <p:nvPr/>
        </p:nvSpPr>
        <p:spPr bwMode="auto">
          <a:xfrm>
            <a:off x="7721600" y="817563"/>
            <a:ext cx="4508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>
                <a:solidFill>
                  <a:srgbClr val="FF0000"/>
                </a:solidFill>
              </a:rPr>
              <a:t>DC</a:t>
            </a:r>
            <a:endParaRPr lang="th-TH" sz="1200" b="1">
              <a:solidFill>
                <a:srgbClr val="FF0000"/>
              </a:solidFill>
            </a:endParaRPr>
          </a:p>
        </p:txBody>
      </p:sp>
      <p:sp>
        <p:nvSpPr>
          <p:cNvPr id="6192" name="TextBox 60"/>
          <p:cNvSpPr txBox="1">
            <a:spLocks noChangeArrowheads="1"/>
          </p:cNvSpPr>
          <p:nvPr/>
        </p:nvSpPr>
        <p:spPr bwMode="auto">
          <a:xfrm>
            <a:off x="8310563" y="808038"/>
            <a:ext cx="603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/>
              <a:t>PPV</a:t>
            </a:r>
            <a:endParaRPr lang="th-TH" sz="1200" b="1"/>
          </a:p>
        </p:txBody>
      </p:sp>
      <p:sp>
        <p:nvSpPr>
          <p:cNvPr id="6193" name="TextBox 61"/>
          <p:cNvSpPr txBox="1">
            <a:spLocks noChangeArrowheads="1"/>
          </p:cNvSpPr>
          <p:nvPr/>
        </p:nvSpPr>
        <p:spPr bwMode="auto">
          <a:xfrm>
            <a:off x="6202363" y="1003300"/>
            <a:ext cx="890587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100"/>
              <a:t>Co</a:t>
            </a:r>
            <a:r>
              <a:rPr lang="en-US" sz="1100" baseline="-25000"/>
              <a:t>2</a:t>
            </a:r>
            <a:r>
              <a:rPr lang="en-US" sz="1100"/>
              <a:t> </a:t>
            </a:r>
            <a:r>
              <a:rPr lang="en-US" sz="1100"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en-US" sz="1100"/>
              <a:t>200</a:t>
            </a:r>
          </a:p>
          <a:p>
            <a:pPr eaLnBrk="1" hangingPunct="1"/>
            <a:endParaRPr lang="en-US" sz="1100"/>
          </a:p>
          <a:p>
            <a:pPr eaLnBrk="1" hangingPunct="1"/>
            <a:endParaRPr lang="en-US" sz="1100"/>
          </a:p>
          <a:p>
            <a:pPr eaLnBrk="1" hangingPunct="1"/>
            <a:r>
              <a:rPr lang="en-US" sz="1100"/>
              <a:t>Co</a:t>
            </a:r>
            <a:r>
              <a:rPr lang="en-US" sz="1100" baseline="-25000"/>
              <a:t>2</a:t>
            </a:r>
            <a:r>
              <a:rPr lang="en-US" sz="1100"/>
              <a:t> &gt;200</a:t>
            </a:r>
            <a:endParaRPr lang="th-TH" sz="1100"/>
          </a:p>
        </p:txBody>
      </p:sp>
      <p:sp>
        <p:nvSpPr>
          <p:cNvPr id="52" name="TextBox 1"/>
          <p:cNvSpPr txBox="1"/>
          <p:nvPr/>
        </p:nvSpPr>
        <p:spPr>
          <a:xfrm>
            <a:off x="7596188" y="1560513"/>
            <a:ext cx="561975" cy="21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  <a:prstDash val="sysDash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2000" b="1" dirty="0">
              <a:latin typeface="Constantia" pitchFamily="18" charset="0"/>
            </a:endParaRPr>
          </a:p>
        </p:txBody>
      </p:sp>
      <p:sp>
        <p:nvSpPr>
          <p:cNvPr id="6195" name="TextBox 62"/>
          <p:cNvSpPr txBox="1">
            <a:spLocks noChangeArrowheads="1"/>
          </p:cNvSpPr>
          <p:nvPr/>
        </p:nvSpPr>
        <p:spPr bwMode="auto">
          <a:xfrm>
            <a:off x="7653338" y="1474788"/>
            <a:ext cx="577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/>
              <a:t>  </a:t>
            </a:r>
            <a:r>
              <a:rPr lang="th-TH" sz="1800" b="1">
                <a:solidFill>
                  <a:srgbClr val="FF0000"/>
                </a:solidFill>
              </a:rPr>
              <a:t>15 </a:t>
            </a:r>
          </a:p>
        </p:txBody>
      </p:sp>
      <p:sp>
        <p:nvSpPr>
          <p:cNvPr id="54" name="TextBox 1"/>
          <p:cNvSpPr txBox="1"/>
          <p:nvPr/>
        </p:nvSpPr>
        <p:spPr>
          <a:xfrm>
            <a:off x="8243888" y="1560513"/>
            <a:ext cx="563562" cy="219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8575">
            <a:solidFill>
              <a:schemeClr val="tx2"/>
            </a:solidFill>
            <a:prstDash val="sysDash"/>
          </a:ln>
        </p:spPr>
        <p:txBody>
          <a:bodyPr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th-TH" sz="2000" b="1" dirty="0">
              <a:latin typeface="Constantia" pitchFamily="18" charset="0"/>
            </a:endParaRPr>
          </a:p>
        </p:txBody>
      </p:sp>
      <p:sp>
        <p:nvSpPr>
          <p:cNvPr id="6197" name="TextBox 64"/>
          <p:cNvSpPr txBox="1">
            <a:spLocks noChangeArrowheads="1"/>
          </p:cNvSpPr>
          <p:nvPr/>
        </p:nvSpPr>
        <p:spPr bwMode="auto">
          <a:xfrm>
            <a:off x="8386763" y="1474788"/>
            <a:ext cx="5778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th-TH" sz="1800" b="1"/>
              <a:t>30</a:t>
            </a:r>
            <a:r>
              <a:rPr lang="th-TH" sz="1800" b="1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6198" name="TextBox 2"/>
          <p:cNvSpPr txBox="1">
            <a:spLocks noChangeArrowheads="1"/>
          </p:cNvSpPr>
          <p:nvPr/>
        </p:nvSpPr>
        <p:spPr bwMode="auto">
          <a:xfrm>
            <a:off x="34925" y="1628775"/>
            <a:ext cx="1185863" cy="231775"/>
          </a:xfrm>
          <a:prstGeom prst="rect">
            <a:avLst/>
          </a:prstGeom>
          <a:solidFill>
            <a:srgbClr val="F999DE"/>
          </a:solidFill>
          <a:ln w="28575">
            <a:solidFill>
              <a:schemeClr val="tx2"/>
            </a:solidFill>
            <a:prstDash val="sysDash"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2400" b="1" baseline="30000">
              <a:latin typeface="Constantia" pitchFamily="18" charset="0"/>
              <a:cs typeface="Angsana New" pitchFamily="18" charset="-34"/>
            </a:endParaRPr>
          </a:p>
        </p:txBody>
      </p:sp>
      <p:sp>
        <p:nvSpPr>
          <p:cNvPr id="6199" name="TextBox 2"/>
          <p:cNvSpPr txBox="1">
            <a:spLocks noChangeArrowheads="1"/>
          </p:cNvSpPr>
          <p:nvPr/>
        </p:nvSpPr>
        <p:spPr bwMode="auto">
          <a:xfrm>
            <a:off x="1730375" y="1644650"/>
            <a:ext cx="2625725" cy="215900"/>
          </a:xfrm>
          <a:prstGeom prst="rect">
            <a:avLst/>
          </a:prstGeom>
          <a:solidFill>
            <a:srgbClr val="F999DE"/>
          </a:solidFill>
          <a:ln w="28575">
            <a:solidFill>
              <a:schemeClr val="tx2"/>
            </a:solidFill>
            <a:prstDash val="sysDash"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2400" b="1" baseline="30000">
              <a:latin typeface="Constantia" pitchFamily="18" charset="0"/>
              <a:cs typeface="Angsana New" pitchFamily="18" charset="-34"/>
            </a:endParaRPr>
          </a:p>
        </p:txBody>
      </p:sp>
      <p:sp>
        <p:nvSpPr>
          <p:cNvPr id="6200" name="TextBox 2"/>
          <p:cNvSpPr txBox="1">
            <a:spLocks noChangeArrowheads="1"/>
          </p:cNvSpPr>
          <p:nvPr/>
        </p:nvSpPr>
        <p:spPr bwMode="auto">
          <a:xfrm>
            <a:off x="4927600" y="1644650"/>
            <a:ext cx="1238250" cy="200025"/>
          </a:xfrm>
          <a:prstGeom prst="rect">
            <a:avLst/>
          </a:prstGeom>
          <a:solidFill>
            <a:srgbClr val="F999DE"/>
          </a:solidFill>
          <a:ln w="28575">
            <a:solidFill>
              <a:schemeClr val="tx2"/>
            </a:solidFill>
            <a:prstDash val="sysDash"/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2400" b="1" baseline="30000">
              <a:latin typeface="Constantia" pitchFamily="18" charset="0"/>
              <a:cs typeface="Angsana New" pitchFamily="18" charset="-34"/>
            </a:endParaRPr>
          </a:p>
        </p:txBody>
      </p:sp>
      <p:sp>
        <p:nvSpPr>
          <p:cNvPr id="6201" name="TextBox 2"/>
          <p:cNvSpPr txBox="1">
            <a:spLocks noChangeArrowheads="1"/>
          </p:cNvSpPr>
          <p:nvPr/>
        </p:nvSpPr>
        <p:spPr bwMode="auto">
          <a:xfrm>
            <a:off x="512763" y="6608763"/>
            <a:ext cx="1217612" cy="215900"/>
          </a:xfrm>
          <a:prstGeom prst="rect">
            <a:avLst/>
          </a:prstGeom>
          <a:solidFill>
            <a:srgbClr val="F999DE"/>
          </a:solidFill>
          <a:ln w="28575">
            <a:solidFill>
              <a:schemeClr val="tx2"/>
            </a:solidFill>
            <a:miter lim="800000"/>
            <a:headEnd/>
            <a:tailEnd/>
          </a:ln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endParaRPr lang="th-TH" sz="2400" b="1" baseline="30000">
              <a:latin typeface="Constantia" pitchFamily="18" charset="0"/>
              <a:cs typeface="Angsana New" pitchFamily="18" charset="-34"/>
            </a:endParaRPr>
          </a:p>
        </p:txBody>
      </p:sp>
      <p:sp>
        <p:nvSpPr>
          <p:cNvPr id="6202" name="TextBox 70"/>
          <p:cNvSpPr txBox="1">
            <a:spLocks noChangeArrowheads="1"/>
          </p:cNvSpPr>
          <p:nvPr/>
        </p:nvSpPr>
        <p:spPr bwMode="auto">
          <a:xfrm>
            <a:off x="539750" y="6557963"/>
            <a:ext cx="13176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200" b="1">
                <a:latin typeface="Palatino Linotype" pitchFamily="18" charset="0"/>
              </a:rPr>
              <a:t>    Hybrid</a:t>
            </a:r>
            <a:r>
              <a:rPr lang="th-TH" sz="1200" b="1">
                <a:latin typeface="Palatino Linotype" pitchFamily="18" charset="0"/>
              </a:rPr>
              <a:t> </a:t>
            </a:r>
            <a:r>
              <a:rPr lang="th-TH" sz="1600" b="1">
                <a:latin typeface="Palatino Linotype" pitchFamily="18" charset="0"/>
              </a:rPr>
              <a:t>10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678113" y="1577975"/>
            <a:ext cx="13176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Hybrid</a:t>
            </a:r>
            <a:r>
              <a:rPr lang="th-TH" sz="12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th-TH" sz="1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25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5126038" y="1557338"/>
            <a:ext cx="1317625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Hybrid</a:t>
            </a:r>
            <a:r>
              <a:rPr lang="th-TH" sz="12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th-TH" sz="1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30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07950" y="1577975"/>
            <a:ext cx="1317625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Hybrid</a:t>
            </a:r>
            <a:r>
              <a:rPr lang="th-TH" sz="12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 </a:t>
            </a:r>
            <a:r>
              <a:rPr lang="th-TH" sz="1600" b="1" dirty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10/20</a:t>
            </a:r>
          </a:p>
        </p:txBody>
      </p:sp>
      <p:graphicFrame>
        <p:nvGraphicFramePr>
          <p:cNvPr id="66" name="แผนภูมิ 65"/>
          <p:cNvGraphicFramePr>
            <a:graphicFrameLocks/>
          </p:cNvGraphicFramePr>
          <p:nvPr/>
        </p:nvGraphicFramePr>
        <p:xfrm>
          <a:off x="1" y="1475492"/>
          <a:ext cx="9144000" cy="50015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206" name="TextBox 81"/>
          <p:cNvSpPr txBox="1">
            <a:spLocks noChangeArrowheads="1"/>
          </p:cNvSpPr>
          <p:nvPr/>
        </p:nvSpPr>
        <p:spPr bwMode="auto">
          <a:xfrm>
            <a:off x="6732588" y="6308725"/>
            <a:ext cx="1008062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100">
                <a:latin typeface="Palatino Linotype" pitchFamily="18" charset="0"/>
              </a:rPr>
              <a:t>(Pick up)</a:t>
            </a:r>
            <a:endParaRPr lang="th-TH" sz="1200">
              <a:latin typeface="Palatino Linotype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492500" y="2133600"/>
            <a:ext cx="1150938" cy="400050"/>
          </a:xfrm>
          <a:prstGeom prst="rect">
            <a:avLst/>
          </a:prstGeom>
          <a:solidFill>
            <a:srgbClr val="FFFFFF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chemeClr val="accent3">
                    <a:lumMod val="75000"/>
                  </a:schemeClr>
                </a:solidFill>
                <a:latin typeface="Angsana New" pitchFamily="18" charset="-34"/>
              </a:rPr>
              <a:t>(Gram /km)</a:t>
            </a:r>
            <a:endParaRPr lang="th-TH" sz="2000" dirty="0">
              <a:solidFill>
                <a:schemeClr val="accent3">
                  <a:lumMod val="75000"/>
                </a:schemeClr>
              </a:solidFill>
              <a:latin typeface="Angsana New" pitchFamily="18" charset="-34"/>
            </a:endParaRPr>
          </a:p>
        </p:txBody>
      </p:sp>
      <p:sp>
        <p:nvSpPr>
          <p:cNvPr id="68" name="ชื่อเรื่อง 1"/>
          <p:cNvSpPr txBox="1">
            <a:spLocks/>
          </p:cNvSpPr>
          <p:nvPr/>
        </p:nvSpPr>
        <p:spPr>
          <a:xfrm>
            <a:off x="0" y="-142900"/>
            <a:ext cx="9144000" cy="62068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anchor="ctr"/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Why 150 g/km or 200 g/km ?</a:t>
            </a:r>
          </a:p>
        </p:txBody>
      </p:sp>
      <p:sp>
        <p:nvSpPr>
          <p:cNvPr id="69" name="ตัวแทนหมายเลขภาพนิ่ง 3"/>
          <p:cNvSpPr txBox="1">
            <a:spLocks/>
          </p:cNvSpPr>
          <p:nvPr/>
        </p:nvSpPr>
        <p:spPr>
          <a:xfrm>
            <a:off x="8543278" y="6525344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th-TH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E32A1684-7775-47C6-BAA1-42ABBE58212C}" type="slidenum">
              <a:rPr lang="fr-FR" smtClean="0"/>
              <a:pPr algn="r">
                <a:defRPr/>
              </a:pPr>
              <a:t>6</a:t>
            </a:fld>
            <a:endParaRPr lang="fr-FR" dirty="0"/>
          </a:p>
        </p:txBody>
      </p:sp>
      <p:sp>
        <p:nvSpPr>
          <p:cNvPr id="6175" name="TextBox 6"/>
          <p:cNvSpPr txBox="1">
            <a:spLocks noChangeArrowheads="1"/>
          </p:cNvSpPr>
          <p:nvPr/>
        </p:nvSpPr>
        <p:spPr bwMode="auto">
          <a:xfrm>
            <a:off x="0" y="285728"/>
            <a:ext cx="1995487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 dirty="0">
                <a:latin typeface="Angsana New" pitchFamily="18" charset="-34"/>
                <a:cs typeface="Angsana New" pitchFamily="18" charset="-34"/>
              </a:rPr>
              <a:t>New excise tax structure</a:t>
            </a:r>
            <a:endParaRPr lang="th-TH" sz="1600" b="1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7374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คำบรรยายภาพแบบเมฆ 6"/>
          <p:cNvSpPr/>
          <p:nvPr/>
        </p:nvSpPr>
        <p:spPr>
          <a:xfrm rot="2550434">
            <a:off x="7179114" y="2429277"/>
            <a:ext cx="1336675" cy="1258887"/>
          </a:xfrm>
          <a:prstGeom prst="cloudCallou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002060"/>
              </a:solidFill>
            </a:endParaRPr>
          </a:p>
        </p:txBody>
      </p:sp>
      <p:sp>
        <p:nvSpPr>
          <p:cNvPr id="7172" name="TextBox 7"/>
          <p:cNvSpPr txBox="1">
            <a:spLocks noChangeArrowheads="1"/>
          </p:cNvSpPr>
          <p:nvPr/>
        </p:nvSpPr>
        <p:spPr bwMode="auto">
          <a:xfrm>
            <a:off x="7500958" y="2786058"/>
            <a:ext cx="10001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200" dirty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CO</a:t>
            </a:r>
            <a:r>
              <a:rPr lang="en-US" sz="3200" baseline="-25000" dirty="0">
                <a:solidFill>
                  <a:schemeClr val="bg1"/>
                </a:solidFill>
                <a:latin typeface="Angsana New" pitchFamily="18" charset="-34"/>
                <a:cs typeface="Angsana New" pitchFamily="18" charset="-34"/>
              </a:rPr>
              <a:t>2</a:t>
            </a:r>
            <a:endParaRPr lang="th-TH" sz="3200" baseline="-25000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174" name="TextBox 4"/>
          <p:cNvSpPr txBox="1">
            <a:spLocks noChangeArrowheads="1"/>
          </p:cNvSpPr>
          <p:nvPr/>
        </p:nvSpPr>
        <p:spPr bwMode="auto">
          <a:xfrm>
            <a:off x="642910" y="1071546"/>
            <a:ext cx="33528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u="sng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Pass </a:t>
            </a:r>
            <a:r>
              <a:rPr lang="en-US" sz="2400" b="1" u="sng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based on “Input”</a:t>
            </a:r>
            <a:endParaRPr lang="th-TH" sz="2400" b="1" u="sng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175" name="TextBox 5"/>
          <p:cNvSpPr txBox="1">
            <a:spLocks noChangeArrowheads="1"/>
          </p:cNvSpPr>
          <p:nvPr/>
        </p:nvSpPr>
        <p:spPr bwMode="auto">
          <a:xfrm>
            <a:off x="4643438" y="1052513"/>
            <a:ext cx="41068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b="1" u="sng" dirty="0" smtClean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Current </a:t>
            </a:r>
            <a:r>
              <a:rPr lang="en-US" sz="2400" b="1" u="sng" dirty="0">
                <a:solidFill>
                  <a:srgbClr val="002060"/>
                </a:solidFill>
                <a:latin typeface="Angsana New" pitchFamily="18" charset="-34"/>
                <a:cs typeface="Angsana New" pitchFamily="18" charset="-34"/>
              </a:rPr>
              <a:t>based on “Output”</a:t>
            </a:r>
            <a:endParaRPr lang="th-TH" sz="2400" b="1" u="sng" dirty="0">
              <a:solidFill>
                <a:srgbClr val="002060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176" name="TextBox 8"/>
          <p:cNvSpPr txBox="1">
            <a:spLocks noChangeArrowheads="1"/>
          </p:cNvSpPr>
          <p:nvPr/>
        </p:nvSpPr>
        <p:spPr bwMode="auto">
          <a:xfrm>
            <a:off x="395288" y="1628775"/>
            <a:ext cx="38576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Sources of energy power and technologies</a:t>
            </a:r>
            <a:endParaRPr lang="th-TH" sz="1600" dirty="0">
              <a:solidFill>
                <a:srgbClr val="002060"/>
              </a:solidFill>
              <a:latin typeface="Angsana New" pitchFamily="18" charset="-34"/>
            </a:endParaRPr>
          </a:p>
          <a:p>
            <a:pPr eaLnBrk="1" hangingPunct="1"/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E10, E20, E85, NGV-OEM, NGV-Retrofit</a:t>
            </a:r>
            <a:endParaRPr lang="th-TH" sz="1600" dirty="0">
              <a:solidFill>
                <a:srgbClr val="002060"/>
              </a:solidFill>
              <a:latin typeface="Angsana New" pitchFamily="18" charset="-34"/>
            </a:endParaRPr>
          </a:p>
        </p:txBody>
      </p:sp>
      <p:sp>
        <p:nvSpPr>
          <p:cNvPr id="7177" name="Rectangle 3"/>
          <p:cNvSpPr txBox="1">
            <a:spLocks noChangeArrowheads="1"/>
          </p:cNvSpPr>
          <p:nvPr/>
        </p:nvSpPr>
        <p:spPr bwMode="auto">
          <a:xfrm>
            <a:off x="4786314" y="4071942"/>
            <a:ext cx="4384675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th-TH" sz="1600" dirty="0">
                <a:solidFill>
                  <a:srgbClr val="002060"/>
                </a:solidFill>
                <a:latin typeface="Angsana New" pitchFamily="18" charset="-34"/>
              </a:rPr>
              <a:t>1. </a:t>
            </a: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Simplicity and creates confidential of investments as tax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structure no longer depend on new technology and innovation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of alternative energy usage</a:t>
            </a:r>
            <a:endParaRPr lang="th-TH" sz="1600" dirty="0">
              <a:solidFill>
                <a:srgbClr val="002060"/>
              </a:solidFill>
              <a:latin typeface="Angsana New" pitchFamily="18" charset="-34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th-TH" sz="1600" dirty="0">
                <a:solidFill>
                  <a:srgbClr val="002060"/>
                </a:solidFill>
                <a:latin typeface="Angsana New" pitchFamily="18" charset="-34"/>
              </a:rPr>
              <a:t>2. </a:t>
            </a: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Implementation of 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CO</a:t>
            </a:r>
            <a:r>
              <a:rPr lang="en-US" sz="1600" baseline="-250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2 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 emission-based excise tax rate    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to enable automobile industry to produce vehicle with clean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technologies and encourage buyers to go green  </a:t>
            </a:r>
            <a:endParaRPr lang="th-TH" sz="1600" dirty="0">
              <a:solidFill>
                <a:srgbClr val="002060"/>
              </a:solidFill>
              <a:latin typeface="Angsana New" pitchFamily="18" charset="-34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th-TH" sz="1600" dirty="0">
                <a:solidFill>
                  <a:srgbClr val="002060"/>
                </a:solidFill>
                <a:latin typeface="Angsana New" pitchFamily="18" charset="-34"/>
              </a:rPr>
              <a:t>3. </a:t>
            </a: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Create fairness on tax administration</a:t>
            </a:r>
            <a:endParaRPr lang="th-TH" sz="1600" dirty="0">
              <a:solidFill>
                <a:srgbClr val="002060"/>
              </a:solidFill>
              <a:latin typeface="Angsana New" pitchFamily="18" charset="-34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th-TH" sz="1600" dirty="0">
              <a:solidFill>
                <a:srgbClr val="002060"/>
              </a:solidFill>
              <a:latin typeface="Angsana New" pitchFamily="18" charset="-34"/>
            </a:endParaRPr>
          </a:p>
        </p:txBody>
      </p:sp>
      <p:sp>
        <p:nvSpPr>
          <p:cNvPr id="7180" name="TextBox 8"/>
          <p:cNvSpPr txBox="1">
            <a:spLocks noChangeArrowheads="1"/>
          </p:cNvSpPr>
          <p:nvPr/>
        </p:nvSpPr>
        <p:spPr bwMode="auto">
          <a:xfrm>
            <a:off x="4943475" y="1625600"/>
            <a:ext cx="37147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CO</a:t>
            </a:r>
            <a:r>
              <a:rPr lang="en-US" sz="1600" baseline="-25000" dirty="0">
                <a:solidFill>
                  <a:srgbClr val="002060"/>
                </a:solidFill>
                <a:latin typeface="Angsana New" pitchFamily="18" charset="-34"/>
              </a:rPr>
              <a:t>2</a:t>
            </a:r>
            <a:r>
              <a:rPr lang="th-TH" sz="1600" baseline="-25000" dirty="0">
                <a:solidFill>
                  <a:srgbClr val="002060"/>
                </a:solidFill>
                <a:latin typeface="Angsana New" pitchFamily="18" charset="-34"/>
              </a:rPr>
              <a:t> </a:t>
            </a:r>
            <a:r>
              <a:rPr lang="th-TH" sz="1600" dirty="0">
                <a:solidFill>
                  <a:srgbClr val="002060"/>
                </a:solidFill>
                <a:latin typeface="Angsana New" pitchFamily="18" charset="-34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emission </a:t>
            </a:r>
            <a:r>
              <a:rPr lang="th-TH" sz="1600" dirty="0">
                <a:solidFill>
                  <a:srgbClr val="002060"/>
                </a:solidFill>
                <a:latin typeface="Angsana New" pitchFamily="18" charset="-34"/>
              </a:rPr>
              <a:t>(</a:t>
            </a: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gram</a:t>
            </a:r>
            <a:r>
              <a:rPr lang="th-TH" sz="1600" dirty="0">
                <a:solidFill>
                  <a:srgbClr val="002060"/>
                </a:solidFill>
                <a:latin typeface="Angsana New" pitchFamily="18" charset="-34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per kilometer</a:t>
            </a:r>
            <a:r>
              <a:rPr lang="th-TH" sz="1600" dirty="0">
                <a:solidFill>
                  <a:srgbClr val="002060"/>
                </a:solidFill>
                <a:latin typeface="Angsana New" pitchFamily="18" charset="-34"/>
              </a:rPr>
              <a:t>) </a:t>
            </a:r>
            <a:r>
              <a:rPr lang="en-US" sz="1600" dirty="0">
                <a:solidFill>
                  <a:srgbClr val="002060"/>
                </a:solidFill>
                <a:latin typeface="Angsana New" pitchFamily="18" charset="-34"/>
              </a:rPr>
              <a:t>reflects efficient use of energy and pollution reduction</a:t>
            </a:r>
            <a:endParaRPr lang="th-TH" sz="1600" dirty="0">
              <a:solidFill>
                <a:srgbClr val="002060"/>
              </a:solidFill>
              <a:latin typeface="Angsana New" pitchFamily="18" charset="-34"/>
            </a:endParaRPr>
          </a:p>
        </p:txBody>
      </p:sp>
      <p:sp>
        <p:nvSpPr>
          <p:cNvPr id="7181" name="Rectangle 3"/>
          <p:cNvSpPr txBox="1">
            <a:spLocks noChangeArrowheads="1"/>
          </p:cNvSpPr>
          <p:nvPr/>
        </p:nvSpPr>
        <p:spPr bwMode="auto">
          <a:xfrm>
            <a:off x="106364" y="4438671"/>
            <a:ext cx="4751388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33400" indent="-5334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1. 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Current tax structure is complex </a:t>
            </a:r>
            <a:r>
              <a:rPr lang="th-TH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(43 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tax rates</a:t>
            </a:r>
            <a:r>
              <a:rPr lang="th-TH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) 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th-TH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2. 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Not encourage CO</a:t>
            </a:r>
            <a:r>
              <a:rPr lang="en-US" sz="1600" baseline="-250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2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 reduction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th-TH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3. 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Tax rate for </a:t>
            </a:r>
            <a:r>
              <a:rPr lang="th-TH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E20 and</a:t>
            </a:r>
            <a:r>
              <a:rPr lang="th-TH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E85 vehicles generate loss of revenue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and not promote efficiency use of alternative fuel. For example,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those who drive passenger cars that could run on E85 or E20 use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US" sz="1600" dirty="0">
                <a:solidFill>
                  <a:srgbClr val="262673"/>
                </a:solidFill>
                <a:latin typeface="Angsana New" pitchFamily="18" charset="-34"/>
                <a:cs typeface="Angsana New" pitchFamily="18" charset="-34"/>
              </a:rPr>
              <a:t>E10 instead.</a:t>
            </a:r>
            <a:endParaRPr lang="th-TH" sz="1600" dirty="0">
              <a:solidFill>
                <a:srgbClr val="262673"/>
              </a:solidFill>
              <a:latin typeface="Angsana New" pitchFamily="18" charset="-34"/>
              <a:cs typeface="Angsana New" pitchFamily="18" charset="-34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th-TH" sz="1600" dirty="0">
              <a:solidFill>
                <a:srgbClr val="262673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714480" y="2214554"/>
            <a:ext cx="4529607" cy="2264804"/>
          </a:xfrm>
          <a:prstGeom prst="rect">
            <a:avLst/>
          </a:prstGeom>
        </p:spPr>
      </p:pic>
      <p:pic>
        <p:nvPicPr>
          <p:cNvPr id="22" name="Picture 21" descr="525px-Green_x.svg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2714620"/>
            <a:ext cx="1285884" cy="1469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2" descr="600px-Olive_green_check.svg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15074" y="2357430"/>
            <a:ext cx="1490681" cy="148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Resulting </a:t>
            </a:r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“Output” rather than “Input” </a:t>
            </a:r>
          </a:p>
        </p:txBody>
      </p:sp>
      <p:pic>
        <p:nvPicPr>
          <p:cNvPr id="19" name="Picture 5" descr="กรมสรรพสามิต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ตัวแทนหมายเลขภาพนิ่ง 3"/>
          <p:cNvSpPr txBox="1">
            <a:spLocks/>
          </p:cNvSpPr>
          <p:nvPr/>
        </p:nvSpPr>
        <p:spPr>
          <a:xfrm>
            <a:off x="8543278" y="6525344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defPPr>
              <a:defRPr lang="th-TH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E32A1684-7775-47C6-BAA1-42ABBE58212C}" type="slidenum">
              <a:rPr lang="fr-FR" smtClean="0"/>
              <a:pPr algn="r">
                <a:defRPr/>
              </a:pPr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425196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สี่เหลี่ยมผืนผ้า 3"/>
          <p:cNvSpPr/>
          <p:nvPr/>
        </p:nvSpPr>
        <p:spPr>
          <a:xfrm>
            <a:off x="278768" y="1340768"/>
            <a:ext cx="8447315" cy="41088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Relevant </a:t>
            </a:r>
            <a:r>
              <a:rPr lang="en-US" sz="18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MEASUREMENTS taken test during rolling road emission test. </a:t>
            </a:r>
          </a:p>
          <a:p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</a:t>
            </a: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Carbon 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monoxide - CO </a:t>
            </a:r>
          </a:p>
          <a:p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Hydrocarbons 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HC </a:t>
            </a:r>
          </a:p>
          <a:p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Carbon 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Dioxide – CO</a:t>
            </a:r>
            <a:r>
              <a:rPr lang="en-US" sz="1800" baseline="-25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endParaRPr lang="th-TH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fuel consumption (FC), expressed in </a:t>
            </a:r>
            <a:r>
              <a:rPr lang="en-US" sz="1800" b="1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litres</a:t>
            </a:r>
            <a:r>
              <a:rPr lang="en-US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per 100 km (in the case of petrol, LPG, ethanol (E85) and diesel) is calculated by means of the following </a:t>
            </a:r>
            <a:r>
              <a:rPr lang="en-US" sz="1800" b="1" dirty="0" err="1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formular</a:t>
            </a:r>
            <a:r>
              <a:rPr lang="en-US" sz="1800" b="1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</a:p>
          <a:p>
            <a:endParaRPr lang="en-US" sz="9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pl-PL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FC = (0.118/D) × [(0.848 × HC) + (0.429 × CO) + (0.273 × CO</a:t>
            </a:r>
            <a:r>
              <a:rPr lang="pl-PL" sz="1800" b="1" baseline="-2500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pl-PL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)] </a:t>
            </a:r>
            <a:endParaRPr lang="en-US" sz="1800" b="1" dirty="0" smtClean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pl-PL" sz="900" b="1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8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D is the fuel density. </a:t>
            </a:r>
            <a:endParaRPr lang="en-US" sz="1800" b="1" dirty="0" smtClean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en-US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Example in Thailand</a:t>
            </a: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endParaRPr lang="en-US" sz="9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 Phase of Eco Car condition requirement </a:t>
            </a:r>
          </a:p>
          <a:p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FC : 5 </a:t>
            </a:r>
            <a:r>
              <a:rPr lang="en-US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litres</a:t>
            </a: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 100 km = CO</a:t>
            </a:r>
            <a:r>
              <a:rPr lang="en-US" sz="1800" baseline="-25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en-US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: 120 g/km   </a:t>
            </a:r>
            <a:endParaRPr lang="en-US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58194" y="4365104"/>
            <a:ext cx="2474246" cy="1451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sp>
        <p:nvSpPr>
          <p:cNvPr id="10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Fuel Consumption (FC) and Relationship to CO2 </a:t>
            </a:r>
          </a:p>
        </p:txBody>
      </p:sp>
      <p:pic>
        <p:nvPicPr>
          <p:cNvPr id="11" name="Picture 5" descr="กรมสรรพสามิต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94920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มุมมน 1"/>
          <p:cNvSpPr/>
          <p:nvPr/>
        </p:nvSpPr>
        <p:spPr>
          <a:xfrm>
            <a:off x="683568" y="1052736"/>
            <a:ext cx="1964906" cy="419353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>
              <a:solidFill>
                <a:srgbClr val="002060"/>
              </a:solidFill>
            </a:endParaRPr>
          </a:p>
          <a:p>
            <a:pPr algn="ctr"/>
            <a:endParaRPr lang="en-US" sz="2000" dirty="0">
              <a:solidFill>
                <a:srgbClr val="002060"/>
              </a:solidFill>
            </a:endParaRPr>
          </a:p>
          <a:p>
            <a:pPr algn="ctr"/>
            <a:endParaRPr lang="en-US" sz="2000" dirty="0" smtClean="0">
              <a:solidFill>
                <a:srgbClr val="002060"/>
              </a:solidFill>
            </a:endParaRPr>
          </a:p>
          <a:p>
            <a:pPr algn="ctr"/>
            <a:endParaRPr lang="en-US" sz="2000" dirty="0">
              <a:solidFill>
                <a:srgbClr val="002060"/>
              </a:solidFill>
            </a:endParaRP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Launched in January 2016, the CO</a:t>
            </a:r>
            <a:r>
              <a:rPr lang="en-US" sz="2000" baseline="-25000" dirty="0" smtClean="0">
                <a:solidFill>
                  <a:srgbClr val="002060"/>
                </a:solidFill>
              </a:rPr>
              <a:t>2</a:t>
            </a:r>
            <a:r>
              <a:rPr lang="en-US" sz="2000" dirty="0" smtClean="0">
                <a:solidFill>
                  <a:srgbClr val="002060"/>
                </a:solidFill>
              </a:rPr>
              <a:t> tax scheme to promote</a:t>
            </a:r>
          </a:p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Fuel efficiency vehicle and low carbon society </a:t>
            </a:r>
            <a:endParaRPr lang="th-TH" sz="2000" dirty="0">
              <a:solidFill>
                <a:srgbClr val="002060"/>
              </a:solidFill>
            </a:endParaRPr>
          </a:p>
        </p:txBody>
      </p:sp>
      <p:sp>
        <p:nvSpPr>
          <p:cNvPr id="7" name="สี่เหลี่ยมผืนผ้ามุมมน 6"/>
          <p:cNvSpPr/>
          <p:nvPr/>
        </p:nvSpPr>
        <p:spPr>
          <a:xfrm>
            <a:off x="3635896" y="1052736"/>
            <a:ext cx="1964906" cy="419353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Provide Eco Sticker that indicate CO</a:t>
            </a:r>
            <a:r>
              <a:rPr lang="en-US" sz="2000" baseline="-25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 and relevant information to consumers </a:t>
            </a:r>
            <a:endParaRPr lang="th-TH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สี่เหลี่ยมผืนผ้ามุมมน 7"/>
          <p:cNvSpPr/>
          <p:nvPr/>
        </p:nvSpPr>
        <p:spPr>
          <a:xfrm>
            <a:off x="6516216" y="1096279"/>
            <a:ext cx="1964906" cy="414822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smtClean="0"/>
          </a:p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Increased vehicle fuel efficiency and</a:t>
            </a:r>
          </a:p>
          <a:p>
            <a:pPr algn="ctr"/>
            <a:r>
              <a:rPr lang="en-US" sz="2000" dirty="0" smtClean="0">
                <a:solidFill>
                  <a:schemeClr val="accent4">
                    <a:lumMod val="50000"/>
                  </a:schemeClr>
                </a:solidFill>
              </a:rPr>
              <a:t>Introduce new technology vehicles </a:t>
            </a:r>
            <a:endParaRPr lang="th-TH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ลูกศรซ้าย-ขวา 8"/>
          <p:cNvSpPr/>
          <p:nvPr/>
        </p:nvSpPr>
        <p:spPr>
          <a:xfrm rot="10800000" flipH="1" flipV="1">
            <a:off x="1015919" y="5390286"/>
            <a:ext cx="7249179" cy="1023022"/>
          </a:xfrm>
          <a:prstGeom prst="left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Strengthen of Thai Automotive Industry</a:t>
            </a:r>
            <a:endParaRPr lang="th-TH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300741"/>
            <a:ext cx="1964906" cy="83099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Ministry of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Finance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35896" y="1300740"/>
            <a:ext cx="1964906" cy="830997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Ministry of 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Industry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16216" y="1331519"/>
            <a:ext cx="1964906" cy="800219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10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bg1"/>
                </a:solidFill>
              </a:rPr>
              <a:t>Automakers</a:t>
            </a:r>
          </a:p>
          <a:p>
            <a:pPr algn="ctr"/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8752" y="5990310"/>
            <a:ext cx="1710432" cy="873588"/>
          </a:xfrm>
          <a:prstGeom prst="rect">
            <a:avLst/>
          </a:prstGeom>
        </p:spPr>
      </p:pic>
      <p:sp>
        <p:nvSpPr>
          <p:cNvPr id="15" name="ชื่อเรื่อง 1"/>
          <p:cNvSpPr txBox="1">
            <a:spLocks/>
          </p:cNvSpPr>
          <p:nvPr/>
        </p:nvSpPr>
        <p:spPr>
          <a:xfrm>
            <a:off x="1069590" y="116632"/>
            <a:ext cx="7894898" cy="86409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ts val="3400"/>
              </a:lnSpc>
            </a:pPr>
            <a:r>
              <a:rPr lang="en-US" sz="32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Integrated Approach to CO2 Emissions Tax </a:t>
            </a:r>
            <a:r>
              <a:rPr lang="en-US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Scheme</a:t>
            </a:r>
            <a:endParaRPr lang="en-US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5" descr="กรมสรรพสามิต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12" y="6288"/>
            <a:ext cx="10061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>
          <a:xfrm>
            <a:off x="8543278" y="6525344"/>
            <a:ext cx="561975" cy="365125"/>
          </a:xfrm>
        </p:spPr>
        <p:txBody>
          <a:bodyPr/>
          <a:lstStyle/>
          <a:p>
            <a:pPr algn="r">
              <a:defRPr/>
            </a:pPr>
            <a:fld id="{E32A1684-7775-47C6-BAA1-42ABBE58212C}" type="slidenum">
              <a:rPr lang="fr-FR"/>
              <a:pPr algn="r">
                <a:defRPr/>
              </a:pPr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131063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xecutive">
    <a:dk1>
      <a:sysClr val="windowText" lastClr="000000"/>
    </a:dk1>
    <a:lt1>
      <a:sysClr val="window" lastClr="FFFFFF"/>
    </a:lt1>
    <a:dk2>
      <a:srgbClr val="2F5897"/>
    </a:dk2>
    <a:lt2>
      <a:srgbClr val="E4E9EF"/>
    </a:lt2>
    <a:accent1>
      <a:srgbClr val="6076B4"/>
    </a:accent1>
    <a:accent2>
      <a:srgbClr val="9C5252"/>
    </a:accent2>
    <a:accent3>
      <a:srgbClr val="E68422"/>
    </a:accent3>
    <a:accent4>
      <a:srgbClr val="846648"/>
    </a:accent4>
    <a:accent5>
      <a:srgbClr val="63891F"/>
    </a:accent5>
    <a:accent6>
      <a:srgbClr val="758085"/>
    </a:accent6>
    <a:hlink>
      <a:srgbClr val="3399FF"/>
    </a:hlink>
    <a:folHlink>
      <a:srgbClr val="B2B2B2"/>
    </a:folHlink>
  </a:clrScheme>
  <a:fontScheme name="Executive">
    <a:majorFont>
      <a:latin typeface="Century Gothic"/>
      <a:ea typeface=""/>
      <a:cs typeface=""/>
      <a:font script="Jpan" typeface="HGｺﾞｼｯｸM"/>
      <a:font script="Hang" typeface="HY중고딕"/>
      <a:font script="Hans" typeface="幼圆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Palatino Linotype"/>
      <a:ea typeface=""/>
      <a:cs typeface=""/>
      <a:font script="Jpan" typeface="HGS明朝E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Browalli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inorFont>
  </a:fontScheme>
  <a:fmtScheme name="Executiv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8575" cap="flat" cmpd="sng" algn="ctr">
        <a:solidFill>
          <a:schemeClr val="phClr"/>
        </a:solidFill>
        <a:prstDash val="solid"/>
      </a:ln>
      <a:ln w="508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50000">
            <a:schemeClr val="phClr">
              <a:tint val="80000"/>
              <a:satMod val="250000"/>
            </a:schemeClr>
          </a:gs>
          <a:gs pos="76000">
            <a:schemeClr val="phClr">
              <a:tint val="90000"/>
              <a:shade val="90000"/>
              <a:satMod val="200000"/>
            </a:schemeClr>
          </a:gs>
          <a:gs pos="92000">
            <a:schemeClr val="phClr">
              <a:tint val="90000"/>
              <a:shade val="70000"/>
              <a:satMod val="250000"/>
            </a:schemeClr>
          </a:gs>
        </a:gsLst>
        <a:path path="circle">
          <a:fillToRect l="50000" t="50000" r="50000" b="50000"/>
        </a:path>
      </a:gradFill>
      <a:blipFill>
        <a:blip xmlns:r="http://schemas.openxmlformats.org/officeDocument/2006/relationships" r:embed="rId1">
          <a:duotone>
            <a:schemeClr val="phClr">
              <a:tint val="95000"/>
            </a:schemeClr>
            <a:schemeClr val="phClr">
              <a:shade val="90000"/>
            </a:schemeClr>
          </a:duotone>
        </a:blip>
        <a:tile tx="0" ty="0" sx="100000" sy="100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458</TotalTime>
  <Words>1344</Words>
  <Application>Microsoft Office PowerPoint</Application>
  <PresentationFormat>On-screen Show (4:3)</PresentationFormat>
  <Paragraphs>386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Executive</vt:lpstr>
      <vt:lpstr>Tax Incentive for Transportation and Fuels  28 October 2016</vt:lpstr>
      <vt:lpstr>Vehicle Technology Trend and Excise Tax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งานนำเสนอ PowerPoint</dc:title>
  <dc:creator>dell 790</dc:creator>
  <cp:lastModifiedBy>HP User</cp:lastModifiedBy>
  <cp:revision>107</cp:revision>
  <cp:lastPrinted>2016-03-23T03:54:28Z</cp:lastPrinted>
  <dcterms:created xsi:type="dcterms:W3CDTF">2016-02-15T10:44:12Z</dcterms:created>
  <dcterms:modified xsi:type="dcterms:W3CDTF">2016-10-28T00:35:04Z</dcterms:modified>
</cp:coreProperties>
</file>