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340" r:id="rId2"/>
    <p:sldId id="562" r:id="rId3"/>
    <p:sldId id="579" r:id="rId4"/>
    <p:sldId id="472" r:id="rId5"/>
    <p:sldId id="522" r:id="rId6"/>
    <p:sldId id="478" r:id="rId7"/>
    <p:sldId id="475" r:id="rId8"/>
    <p:sldId id="558" r:id="rId9"/>
    <p:sldId id="563" r:id="rId10"/>
    <p:sldId id="524" r:id="rId11"/>
    <p:sldId id="527" r:id="rId12"/>
    <p:sldId id="571" r:id="rId13"/>
    <p:sldId id="566" r:id="rId14"/>
    <p:sldId id="564" r:id="rId15"/>
    <p:sldId id="567" r:id="rId16"/>
    <p:sldId id="557" r:id="rId17"/>
    <p:sldId id="559" r:id="rId18"/>
    <p:sldId id="537" r:id="rId19"/>
    <p:sldId id="560" r:id="rId20"/>
    <p:sldId id="541" r:id="rId21"/>
    <p:sldId id="569" r:id="rId22"/>
    <p:sldId id="570" r:id="rId23"/>
    <p:sldId id="542" r:id="rId24"/>
    <p:sldId id="544" r:id="rId25"/>
    <p:sldId id="572" r:id="rId26"/>
    <p:sldId id="548" r:id="rId27"/>
    <p:sldId id="547" r:id="rId28"/>
    <p:sldId id="554" r:id="rId29"/>
    <p:sldId id="512" r:id="rId30"/>
    <p:sldId id="500" r:id="rId31"/>
    <p:sldId id="501" r:id="rId32"/>
    <p:sldId id="575" r:id="rId33"/>
    <p:sldId id="573" r:id="rId34"/>
    <p:sldId id="574" r:id="rId35"/>
    <p:sldId id="580" r:id="rId36"/>
    <p:sldId id="581" r:id="rId37"/>
    <p:sldId id="578" r:id="rId38"/>
  </p:sldIdLst>
  <p:sldSz cx="10693400" cy="7561263"/>
  <p:notesSz cx="6797675" cy="9926638"/>
  <p:defaultTextStyle>
    <a:defPPr>
      <a:defRPr lang="en-GB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QANIVALUT" initials="TW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E7FB8"/>
    <a:srgbClr val="72BBE8"/>
    <a:srgbClr val="99CC00"/>
    <a:srgbClr val="669900"/>
    <a:srgbClr val="339933"/>
    <a:srgbClr val="66FF33"/>
    <a:srgbClr val="96CCEE"/>
    <a:srgbClr val="C4DAF4"/>
    <a:srgbClr val="4189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47" autoAdjust="0"/>
    <p:restoredTop sz="61470" autoAdjust="0"/>
  </p:normalViewPr>
  <p:slideViewPr>
    <p:cSldViewPr snapToGrid="0">
      <p:cViewPr varScale="1">
        <p:scale>
          <a:sx n="39" d="100"/>
          <a:sy n="39" d="100"/>
        </p:scale>
        <p:origin x="-2226" y="-10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48" y="15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67"/>
    </p:cViewPr>
  </p:sorterViewPr>
  <p:notesViewPr>
    <p:cSldViewPr snapToGrid="0">
      <p:cViewPr varScale="1">
        <p:scale>
          <a:sx n="51" d="100"/>
          <a:sy n="51" d="100"/>
        </p:scale>
        <p:origin x="-291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van:Dropbox:Wits%20Commission:SA%20tax%20data:Cigarette%20ta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vanb:Google%20Drive:Tobacco:South%20Africa:Illicit%20trade:2013%20Update:Working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PH"/>
  <c:style val="34"/>
  <c:chart>
    <c:plotArea>
      <c:layout/>
      <c:barChart>
        <c:barDir val="col"/>
        <c:grouping val="stacked"/>
        <c:ser>
          <c:idx val="0"/>
          <c:order val="0"/>
          <c:tx>
            <c:v>Excise tax</c:v>
          </c:tx>
          <c:spPr>
            <a:solidFill>
              <a:srgbClr val="1E7FB8"/>
            </a:solidFill>
            <a:ln>
              <a:noFill/>
            </a:ln>
          </c:spPr>
          <c:cat>
            <c:numRef>
              <c:f>Sheet1!$A$4:$A$55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Sheet1!$B$4:$B$55</c:f>
              <c:numCache>
                <c:formatCode>0.00</c:formatCode>
                <c:ptCount val="52"/>
                <c:pt idx="0">
                  <c:v>5.5356918070189156</c:v>
                </c:pt>
                <c:pt idx="1">
                  <c:v>5.5356918070189156</c:v>
                </c:pt>
                <c:pt idx="2">
                  <c:v>5.3627014380495748</c:v>
                </c:pt>
                <c:pt idx="3">
                  <c:v>5.3627014380495748</c:v>
                </c:pt>
                <c:pt idx="4">
                  <c:v>5.0472484122819523</c:v>
                </c:pt>
                <c:pt idx="5">
                  <c:v>4.9030413147881839</c:v>
                </c:pt>
                <c:pt idx="6">
                  <c:v>4.766845722710733</c:v>
                </c:pt>
                <c:pt idx="7">
                  <c:v>4.6380120545293622</c:v>
                </c:pt>
                <c:pt idx="8">
                  <c:v>5.2603479693071575</c:v>
                </c:pt>
                <c:pt idx="9">
                  <c:v>5.2330537109758488</c:v>
                </c:pt>
                <c:pt idx="10">
                  <c:v>5.6573553632171256</c:v>
                </c:pt>
                <c:pt idx="11">
                  <c:v>5.4897300191218106</c:v>
                </c:pt>
                <c:pt idx="12">
                  <c:v>5.330229372827028</c:v>
                </c:pt>
                <c:pt idx="13">
                  <c:v>4.9239944828000972</c:v>
                </c:pt>
                <c:pt idx="14">
                  <c:v>4.8226635883162468</c:v>
                </c:pt>
                <c:pt idx="15">
                  <c:v>4.8808556074814247</c:v>
                </c:pt>
                <c:pt idx="16">
                  <c:v>4.8633405753971859</c:v>
                </c:pt>
                <c:pt idx="17">
                  <c:v>4.5124143968517245</c:v>
                </c:pt>
                <c:pt idx="18">
                  <c:v>3.9899243087952425</c:v>
                </c:pt>
                <c:pt idx="19">
                  <c:v>3.5096556419958147</c:v>
                </c:pt>
                <c:pt idx="20">
                  <c:v>3.0323424746843766</c:v>
                </c:pt>
                <c:pt idx="21">
                  <c:v>3.0462682725015333</c:v>
                </c:pt>
                <c:pt idx="22">
                  <c:v>2.8404638386152676</c:v>
                </c:pt>
                <c:pt idx="23">
                  <c:v>2.6969887765057479</c:v>
                </c:pt>
                <c:pt idx="24">
                  <c:v>2.3662976759610133</c:v>
                </c:pt>
                <c:pt idx="25">
                  <c:v>1.9926717271250627</c:v>
                </c:pt>
                <c:pt idx="26">
                  <c:v>1.7149474445989223</c:v>
                </c:pt>
                <c:pt idx="27">
                  <c:v>1.6937144142964879</c:v>
                </c:pt>
                <c:pt idx="28">
                  <c:v>1.6062212891074696</c:v>
                </c:pt>
                <c:pt idx="29">
                  <c:v>1.5611098525858598</c:v>
                </c:pt>
                <c:pt idx="30">
                  <c:v>1.565702983957844</c:v>
                </c:pt>
                <c:pt idx="31">
                  <c:v>1.6767236646518773</c:v>
                </c:pt>
                <c:pt idx="32">
                  <c:v>1.7155406309755661</c:v>
                </c:pt>
                <c:pt idx="33">
                  <c:v>1.9126844583849716</c:v>
                </c:pt>
                <c:pt idx="34">
                  <c:v>2.1820669684784324</c:v>
                </c:pt>
                <c:pt idx="35">
                  <c:v>2.4270078778280282</c:v>
                </c:pt>
                <c:pt idx="36">
                  <c:v>3.2286249999402679</c:v>
                </c:pt>
                <c:pt idx="37">
                  <c:v>4.0245414169227356</c:v>
                </c:pt>
                <c:pt idx="38">
                  <c:v>4.6647845855820647</c:v>
                </c:pt>
                <c:pt idx="39">
                  <c:v>5.1576223061329456</c:v>
                </c:pt>
                <c:pt idx="40">
                  <c:v>5.5012473233932608</c:v>
                </c:pt>
                <c:pt idx="41">
                  <c:v>5.5936243235968366</c:v>
                </c:pt>
                <c:pt idx="42">
                  <c:v>5.8546600718305628</c:v>
                </c:pt>
                <c:pt idx="43">
                  <c:v>6.6524192811012357</c:v>
                </c:pt>
                <c:pt idx="44">
                  <c:v>7.3340686513165601</c:v>
                </c:pt>
                <c:pt idx="45">
                  <c:v>7.8587037664664656</c:v>
                </c:pt>
                <c:pt idx="46">
                  <c:v>8.185661361521845</c:v>
                </c:pt>
                <c:pt idx="47">
                  <c:v>8.250626360151168</c:v>
                </c:pt>
                <c:pt idx="48">
                  <c:v>8.6598045870616112</c:v>
                </c:pt>
                <c:pt idx="49">
                  <c:v>9.5797370308853438</c:v>
                </c:pt>
                <c:pt idx="50">
                  <c:v>10.075723542116632</c:v>
                </c:pt>
                <c:pt idx="51">
                  <c:v>10.175000000000002</c:v>
                </c:pt>
              </c:numCache>
            </c:numRef>
          </c:val>
        </c:ser>
        <c:ser>
          <c:idx val="1"/>
          <c:order val="1"/>
          <c:tx>
            <c:v>Net-of-excise-tax price</c:v>
          </c:tx>
          <c:spPr>
            <a:solidFill>
              <a:srgbClr val="669900"/>
            </a:solidFill>
            <a:ln>
              <a:noFill/>
            </a:ln>
          </c:spPr>
          <c:cat>
            <c:numRef>
              <c:f>Sheet1!$A$4:$A$55</c:f>
              <c:numCache>
                <c:formatCode>General</c:formatCod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numCache>
            </c:numRef>
          </c:cat>
          <c:val>
            <c:numRef>
              <c:f>Sheet1!$C$4:$C$55</c:f>
              <c:numCache>
                <c:formatCode>0.00</c:formatCode>
                <c:ptCount val="52"/>
                <c:pt idx="0">
                  <c:v>6.0831778099108966</c:v>
                </c:pt>
                <c:pt idx="1">
                  <c:v>6.0831778099108966</c:v>
                </c:pt>
                <c:pt idx="2">
                  <c:v>5.8930785033511803</c:v>
                </c:pt>
                <c:pt idx="3">
                  <c:v>6.0698708584516927</c:v>
                </c:pt>
                <c:pt idx="4">
                  <c:v>5.712819631483967</c:v>
                </c:pt>
                <c:pt idx="5">
                  <c:v>6.0883919623193901</c:v>
                </c:pt>
                <c:pt idx="6">
                  <c:v>6.4430991636639607</c:v>
                </c:pt>
                <c:pt idx="7">
                  <c:v>6.5237971756017377</c:v>
                </c:pt>
                <c:pt idx="8">
                  <c:v>5.5581035147396411</c:v>
                </c:pt>
                <c:pt idx="9">
                  <c:v>5.1859090829490402</c:v>
                </c:pt>
                <c:pt idx="10">
                  <c:v>5.1185596143393086</c:v>
                </c:pt>
                <c:pt idx="11">
                  <c:v>5.028760322859676</c:v>
                </c:pt>
                <c:pt idx="12">
                  <c:v>4.8684044452174646</c:v>
                </c:pt>
                <c:pt idx="13">
                  <c:v>4.8890725361135718</c:v>
                </c:pt>
                <c:pt idx="14">
                  <c:v>5.0081506494053265</c:v>
                </c:pt>
                <c:pt idx="15">
                  <c:v>4.8808556074814247</c:v>
                </c:pt>
                <c:pt idx="16">
                  <c:v>4.9874053859940526</c:v>
                </c:pt>
                <c:pt idx="17">
                  <c:v>5.4328571345180414</c:v>
                </c:pt>
                <c:pt idx="18">
                  <c:v>5.339749448089159</c:v>
                </c:pt>
                <c:pt idx="19">
                  <c:v>5.0462212962029369</c:v>
                </c:pt>
                <c:pt idx="20">
                  <c:v>4.9633864386624946</c:v>
                </c:pt>
                <c:pt idx="21">
                  <c:v>5.1298630216584238</c:v>
                </c:pt>
                <c:pt idx="22">
                  <c:v>4.9383997858082918</c:v>
                </c:pt>
                <c:pt idx="23">
                  <c:v>5.0989944055811769</c:v>
                </c:pt>
                <c:pt idx="24">
                  <c:v>5.2493730052928216</c:v>
                </c:pt>
                <c:pt idx="25">
                  <c:v>5.1840003935552366</c:v>
                </c:pt>
                <c:pt idx="26">
                  <c:v>5.4470936075574956</c:v>
                </c:pt>
                <c:pt idx="27">
                  <c:v>5.4070814119637012</c:v>
                </c:pt>
                <c:pt idx="28">
                  <c:v>5.4082894038302189</c:v>
                </c:pt>
                <c:pt idx="29">
                  <c:v>5.7774407364929683</c:v>
                </c:pt>
                <c:pt idx="30">
                  <c:v>5.028760322859676</c:v>
                </c:pt>
                <c:pt idx="31">
                  <c:v>5.8393319345953021</c:v>
                </c:pt>
                <c:pt idx="32">
                  <c:v>6.1418973734926769</c:v>
                </c:pt>
                <c:pt idx="33">
                  <c:v>6.1288016434851862</c:v>
                </c:pt>
                <c:pt idx="34">
                  <c:v>6.882204055460619</c:v>
                </c:pt>
                <c:pt idx="35">
                  <c:v>6.9655126093663959</c:v>
                </c:pt>
                <c:pt idx="36">
                  <c:v>7.876057525805841</c:v>
                </c:pt>
                <c:pt idx="37">
                  <c:v>8.6867374479553536</c:v>
                </c:pt>
                <c:pt idx="38">
                  <c:v>9.8412548072823505</c:v>
                </c:pt>
                <c:pt idx="39">
                  <c:v>9.9663743648675176</c:v>
                </c:pt>
                <c:pt idx="40">
                  <c:v>10.18092033434203</c:v>
                </c:pt>
                <c:pt idx="41">
                  <c:v>10.322794289267083</c:v>
                </c:pt>
                <c:pt idx="42">
                  <c:v>10.624723418621748</c:v>
                </c:pt>
                <c:pt idx="43">
                  <c:v>10.286135279742732</c:v>
                </c:pt>
                <c:pt idx="44">
                  <c:v>11.361815669273531</c:v>
                </c:pt>
                <c:pt idx="45">
                  <c:v>11.684014670292418</c:v>
                </c:pt>
                <c:pt idx="46">
                  <c:v>12.132924472691148</c:v>
                </c:pt>
                <c:pt idx="47">
                  <c:v>11.921868841913817</c:v>
                </c:pt>
                <c:pt idx="48">
                  <c:v>12.86882474623466</c:v>
                </c:pt>
                <c:pt idx="49">
                  <c:v>13.68384541494032</c:v>
                </c:pt>
                <c:pt idx="50">
                  <c:v>13.320009526648734</c:v>
                </c:pt>
                <c:pt idx="51">
                  <c:v>13.062225781123589</c:v>
                </c:pt>
              </c:numCache>
            </c:numRef>
          </c:val>
        </c:ser>
        <c:dLbls/>
        <c:overlap val="100"/>
        <c:axId val="82425728"/>
        <c:axId val="82427264"/>
      </c:barChart>
      <c:lineChart>
        <c:grouping val="standard"/>
        <c:ser>
          <c:idx val="2"/>
          <c:order val="2"/>
          <c:tx>
            <c:v>Consumption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Sheet1!$E$4:$E$55</c:f>
              <c:numCache>
                <c:formatCode>0</c:formatCode>
                <c:ptCount val="52"/>
                <c:pt idx="0">
                  <c:v>517.16483516483515</c:v>
                </c:pt>
                <c:pt idx="1">
                  <c:v>530.86813186813185</c:v>
                </c:pt>
                <c:pt idx="2">
                  <c:v>575.48901098901104</c:v>
                </c:pt>
                <c:pt idx="3">
                  <c:v>603.57967032967122</c:v>
                </c:pt>
                <c:pt idx="4">
                  <c:v>605.60714285714289</c:v>
                </c:pt>
                <c:pt idx="5">
                  <c:v>689.44780219780228</c:v>
                </c:pt>
                <c:pt idx="6">
                  <c:v>776.01648351648362</c:v>
                </c:pt>
                <c:pt idx="7">
                  <c:v>846.10439560439568</c:v>
                </c:pt>
                <c:pt idx="8">
                  <c:v>791.66273584905673</c:v>
                </c:pt>
                <c:pt idx="9">
                  <c:v>805.02252252252242</c:v>
                </c:pt>
                <c:pt idx="10">
                  <c:v>831.28571428571433</c:v>
                </c:pt>
                <c:pt idx="11">
                  <c:v>845.22900763358768</c:v>
                </c:pt>
                <c:pt idx="12">
                  <c:v>940.94584837545131</c:v>
                </c:pt>
                <c:pt idx="13">
                  <c:v>1011.771276595745</c:v>
                </c:pt>
                <c:pt idx="14">
                  <c:v>1087.7211538461543</c:v>
                </c:pt>
                <c:pt idx="15">
                  <c:v>1132.938920454545</c:v>
                </c:pt>
                <c:pt idx="16">
                  <c:v>1092.5191326530608</c:v>
                </c:pt>
                <c:pt idx="17">
                  <c:v>1117.3208955223879</c:v>
                </c:pt>
                <c:pt idx="18">
                  <c:v>1223.7810945273627</c:v>
                </c:pt>
                <c:pt idx="19">
                  <c:v>1339.6940298507457</c:v>
                </c:pt>
                <c:pt idx="20">
                  <c:v>1592.5087064676623</c:v>
                </c:pt>
                <c:pt idx="21">
                  <c:v>1571.0909090909099</c:v>
                </c:pt>
                <c:pt idx="22">
                  <c:v>1563.9367219917012</c:v>
                </c:pt>
                <c:pt idx="23">
                  <c:v>1569.2880859375</c:v>
                </c:pt>
                <c:pt idx="24">
                  <c:v>1575.6618773946359</c:v>
                </c:pt>
                <c:pt idx="25">
                  <c:v>1616.6063218390798</c:v>
                </c:pt>
                <c:pt idx="26">
                  <c:v>1754.0632183908037</c:v>
                </c:pt>
                <c:pt idx="27">
                  <c:v>1794.7723367697599</c:v>
                </c:pt>
                <c:pt idx="28">
                  <c:v>1835.3283227848099</c:v>
                </c:pt>
                <c:pt idx="29">
                  <c:v>1905.3618233618229</c:v>
                </c:pt>
                <c:pt idx="30">
                  <c:v>1935.509236453202</c:v>
                </c:pt>
                <c:pt idx="31">
                  <c:v>1832.7359919232713</c:v>
                </c:pt>
                <c:pt idx="32">
                  <c:v>1798.2038616973509</c:v>
                </c:pt>
                <c:pt idx="33">
                  <c:v>1722.2335307179867</c:v>
                </c:pt>
                <c:pt idx="34">
                  <c:v>1717.766935243211</c:v>
                </c:pt>
                <c:pt idx="35">
                  <c:v>1632.9872499999999</c:v>
                </c:pt>
                <c:pt idx="36">
                  <c:v>1531.5025951557102</c:v>
                </c:pt>
                <c:pt idx="37">
                  <c:v>1462.9737662337659</c:v>
                </c:pt>
                <c:pt idx="38">
                  <c:v>1373.6663471778488</c:v>
                </c:pt>
                <c:pt idx="39">
                  <c:v>1301.5065813528342</c:v>
                </c:pt>
                <c:pt idx="40">
                  <c:v>1255.9001135073779</c:v>
                </c:pt>
                <c:pt idx="41">
                  <c:v>1211.6242331288338</c:v>
                </c:pt>
                <c:pt idx="42">
                  <c:v>1207.5229835784469</c:v>
                </c:pt>
                <c:pt idx="43">
                  <c:v>1187.49361726487</c:v>
                </c:pt>
                <c:pt idx="44">
                  <c:v>1191.2094887392429</c:v>
                </c:pt>
                <c:pt idx="45">
                  <c:v>1213.9195831875845</c:v>
                </c:pt>
                <c:pt idx="46">
                  <c:v>1239.253068001648</c:v>
                </c:pt>
                <c:pt idx="47">
                  <c:v>1263.990306764601</c:v>
                </c:pt>
                <c:pt idx="48">
                  <c:v>1210.6669786096259</c:v>
                </c:pt>
                <c:pt idx="49">
                  <c:v>1080.2958864426423</c:v>
                </c:pt>
                <c:pt idx="50">
                  <c:v>1068.9807389937109</c:v>
                </c:pt>
                <c:pt idx="51">
                  <c:v>1122.3567321867322</c:v>
                </c:pt>
              </c:numCache>
            </c:numRef>
          </c:val>
        </c:ser>
        <c:dLbls/>
        <c:marker val="1"/>
        <c:axId val="84290944"/>
        <c:axId val="84289024"/>
      </c:lineChart>
      <c:catAx>
        <c:axId val="8242572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 sz="1200"/>
            </a:pPr>
            <a:endParaRPr lang="en-US"/>
          </a:p>
        </c:txPr>
        <c:crossAx val="82427264"/>
        <c:crosses val="autoZero"/>
        <c:auto val="1"/>
        <c:lblAlgn val="ctr"/>
        <c:lblOffset val="100"/>
      </c:catAx>
      <c:valAx>
        <c:axId val="8242726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200"/>
                </a:pPr>
                <a:r>
                  <a:rPr lang="en-US" sz="1200"/>
                  <a:t>Price per pack of 20 cigarettes (Constant</a:t>
                </a:r>
                <a:r>
                  <a:rPr lang="en-US" sz="1200" baseline="0"/>
                  <a:t> 2012 Rands)</a:t>
                </a:r>
                <a:endParaRPr lang="en-US" sz="1200"/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82425728"/>
        <c:crosses val="autoZero"/>
        <c:crossBetween val="between"/>
      </c:valAx>
      <c:valAx>
        <c:axId val="84289024"/>
        <c:scaling>
          <c:orientation val="minMax"/>
          <c:max val="2000"/>
        </c:scaling>
        <c:axPos val="r"/>
        <c:title>
          <c:tx>
            <c:rich>
              <a:bodyPr rot="-5400000" vert="horz"/>
              <a:lstStyle/>
              <a:p>
                <a:pPr>
                  <a:defRPr lang="en-GB" sz="1200"/>
                </a:pPr>
                <a:r>
                  <a:rPr lang="en-US" sz="1200"/>
                  <a:t>Millions of packs of 20 cigarettes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84290944"/>
        <c:crosses val="max"/>
        <c:crossBetween val="between"/>
      </c:valAx>
      <c:catAx>
        <c:axId val="84290944"/>
        <c:scaling>
          <c:orientation val="minMax"/>
        </c:scaling>
        <c:delete val="1"/>
        <c:axPos val="b"/>
        <c:tickLblPos val="nextTo"/>
        <c:crossAx val="84289024"/>
        <c:crosses val="autoZero"/>
        <c:auto val="1"/>
        <c:lblAlgn val="ctr"/>
        <c:lblOffset val="100"/>
      </c:catAx>
      <c:spPr>
        <a:noFill/>
      </c:spPr>
    </c:plotArea>
    <c:legend>
      <c:legendPos val="b"/>
      <c:layout/>
      <c:txPr>
        <a:bodyPr/>
        <a:lstStyle/>
        <a:p>
          <a:pPr>
            <a:defRPr lang="en-GB" sz="1200" b="1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PH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AMPS</c:v>
          </c:tx>
          <c:marker>
            <c:symbol val="none"/>
          </c:marker>
          <c:cat>
            <c:numRef>
              <c:f>Gap!$A$3:$A$22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Gap!$B$3:$B$22</c:f>
              <c:numCache>
                <c:formatCode>0.00%</c:formatCode>
                <c:ptCount val="20"/>
                <c:pt idx="0">
                  <c:v>0.32600000000000007</c:v>
                </c:pt>
                <c:pt idx="1">
                  <c:v>0.28800000000000003</c:v>
                </c:pt>
                <c:pt idx="2">
                  <c:v>0.3020000000000001</c:v>
                </c:pt>
                <c:pt idx="3">
                  <c:v>0.3030000000000001</c:v>
                </c:pt>
                <c:pt idx="4">
                  <c:v>0.28400000000000003</c:v>
                </c:pt>
                <c:pt idx="5">
                  <c:v>0.28500000000000003</c:v>
                </c:pt>
                <c:pt idx="6">
                  <c:v>0.27900000000000008</c:v>
                </c:pt>
                <c:pt idx="7">
                  <c:v>0.27100000000000002</c:v>
                </c:pt>
                <c:pt idx="8">
                  <c:v>0.24500000000000002</c:v>
                </c:pt>
                <c:pt idx="9">
                  <c:v>0.24800000000000003</c:v>
                </c:pt>
                <c:pt idx="10">
                  <c:v>0.23800000000000002</c:v>
                </c:pt>
                <c:pt idx="11">
                  <c:v>0.24100000000000002</c:v>
                </c:pt>
                <c:pt idx="12">
                  <c:v>0.23200000000000001</c:v>
                </c:pt>
                <c:pt idx="13">
                  <c:v>0.23300000000000001</c:v>
                </c:pt>
                <c:pt idx="14">
                  <c:v>0.24600000000000002</c:v>
                </c:pt>
                <c:pt idx="15">
                  <c:v>0.23200000000000001</c:v>
                </c:pt>
                <c:pt idx="16">
                  <c:v>0.23300000000000001</c:v>
                </c:pt>
                <c:pt idx="17">
                  <c:v>0.20400000000000001</c:v>
                </c:pt>
                <c:pt idx="18">
                  <c:v>0.19700000000000001</c:v>
                </c:pt>
                <c:pt idx="19">
                  <c:v>0.20500000000000002</c:v>
                </c:pt>
              </c:numCache>
            </c:numRef>
          </c:val>
        </c:ser>
        <c:dLbls/>
        <c:marker val="1"/>
        <c:axId val="84332544"/>
        <c:axId val="84334080"/>
      </c:lineChart>
      <c:catAx>
        <c:axId val="8433254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GB" sz="1200"/>
            </a:pPr>
            <a:endParaRPr lang="en-US"/>
          </a:p>
        </c:txPr>
        <c:crossAx val="84334080"/>
        <c:crosses val="autoZero"/>
        <c:auto val="1"/>
        <c:lblAlgn val="ctr"/>
        <c:lblOffset val="100"/>
      </c:catAx>
      <c:valAx>
        <c:axId val="8433408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200"/>
                </a:pPr>
                <a:r>
                  <a:rPr lang="en-US" sz="1200"/>
                  <a:t>Percentage of adult population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84332544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PH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In Philippine Peso</a:t>
            </a:r>
            <a:endParaRPr lang="en-US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c:rich>
      </c:tx>
      <c:layout>
        <c:manualLayout>
          <c:xMode val="edge"/>
          <c:yMode val="edge"/>
          <c:x val="0.41381466485861707"/>
          <c:y val="5.4159075867056964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8371929377461556E-2"/>
          <c:y val="0.111271249415371"/>
          <c:w val="0.94026085680801363"/>
          <c:h val="0.8051815137471398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Tier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Sheet1!$B$2:$G$2</c:f>
              <c:numCache>
                <c:formatCode>0.00</c:formatCode>
                <c:ptCount val="6"/>
                <c:pt idx="0">
                  <c:v>2.72</c:v>
                </c:pt>
                <c:pt idx="1">
                  <c:v>12</c:v>
                </c:pt>
                <c:pt idx="2">
                  <c:v>17</c:v>
                </c:pt>
                <c:pt idx="3">
                  <c:v>21</c:v>
                </c:pt>
                <c:pt idx="4">
                  <c:v>25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Sheet1!$B$3:$G$3</c:f>
              <c:numCache>
                <c:formatCode>0.00</c:formatCode>
                <c:ptCount val="6"/>
                <c:pt idx="0">
                  <c:v>7.56</c:v>
                </c:pt>
                <c:pt idx="1">
                  <c:v>25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Tier 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Sheet1!$B$4:$G$4</c:f>
              <c:numCache>
                <c:formatCode>0.00</c:formatCode>
                <c:ptCount val="6"/>
                <c:pt idx="0">
                  <c:v>12</c:v>
                </c:pt>
                <c:pt idx="1">
                  <c:v>25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Tier 4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Sheet1!$B$5:$G$5</c:f>
              <c:numCache>
                <c:formatCode>0.00</c:formatCode>
                <c:ptCount val="6"/>
                <c:pt idx="0">
                  <c:v>28.3</c:v>
                </c:pt>
                <c:pt idx="1">
                  <c:v>25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</c:numCache>
            </c:numRef>
          </c:val>
        </c:ser>
        <c:dLbls/>
        <c:marker val="1"/>
        <c:axId val="84627840"/>
        <c:axId val="8462937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462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84629376"/>
        <c:crosses val="autoZero"/>
        <c:auto val="1"/>
        <c:lblAlgn val="ctr"/>
        <c:lblOffset val="100"/>
      </c:catAx>
      <c:valAx>
        <c:axId val="84629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8462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6-25T03:20:00.578" idx="7">
    <p:pos x="3703" y="432"/>
    <p:text>Nice picture but again not sure what you intend to talk about - that the 2-1-22 programme has focus on tap turners rather than moppers????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6-25T03:17:56.171" idx="6">
    <p:pos x="2571" y="144"/>
    <p:text>I am not sure what you want to talk about on this slide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6-25T03:20:00.578" idx="8">
    <p:pos x="3703" y="432"/>
    <p:text>Nice picture but again not sure what you intend to talk about - that the 2-1-22 programme has focus on tap turners rather than moppers????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8B5F0-A463-4B4B-BE1C-1A8CA92841E4}" type="doc">
      <dgm:prSet loTypeId="urn:microsoft.com/office/officeart/2009/3/layout/StepUpProcess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DE832C3-CDC6-4662-9EE7-FBB1AAB1C013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GB" altLang="ja-JP" sz="24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Tahoma" pitchFamily="34" charset="0"/>
            </a:rPr>
            <a:t>Tobacco currently kills nearly 6 Million/year but this will increase to </a:t>
          </a:r>
          <a:r>
            <a:rPr lang="en-GB" altLang="ja-JP" sz="2400" dirty="0" smtClean="0">
              <a:solidFill>
                <a:srgbClr val="FF0000"/>
              </a:solidFill>
              <a:latin typeface="+mn-lt"/>
              <a:ea typeface="ＭＳ Ｐゴシック" pitchFamily="34" charset="-128"/>
              <a:cs typeface="Tahoma" pitchFamily="34" charset="0"/>
            </a:rPr>
            <a:t>over 8 Million/year</a:t>
          </a:r>
          <a:r>
            <a:rPr lang="en-GB" altLang="ja-JP" sz="2400" dirty="0" smtClean="0">
              <a:solidFill>
                <a:srgbClr val="006600"/>
              </a:solidFill>
              <a:latin typeface="+mn-lt"/>
              <a:ea typeface="ＭＳ Ｐゴシック" pitchFamily="34" charset="-128"/>
              <a:cs typeface="Tahoma" pitchFamily="34" charset="0"/>
            </a:rPr>
            <a:t> by 2030, or 10% of all deaths projected to occur that year</a:t>
          </a:r>
          <a:r>
            <a:rPr lang="en-GB" altLang="ja-JP" sz="24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Tahoma" pitchFamily="34" charset="0"/>
            </a:rPr>
            <a:t>.</a:t>
          </a:r>
          <a:endParaRPr lang="en-US" sz="2400" dirty="0">
            <a:solidFill>
              <a:srgbClr val="002060"/>
            </a:solidFill>
            <a:latin typeface="+mn-lt"/>
          </a:endParaRPr>
        </a:p>
      </dgm:t>
    </dgm:pt>
    <dgm:pt modelId="{39599CA0-5042-4532-AE45-BD465C90A02C}" type="parTrans" cxnId="{5C42E2AA-894C-4A5A-9880-C491EB0E97D6}">
      <dgm:prSet/>
      <dgm:spPr/>
      <dgm:t>
        <a:bodyPr/>
        <a:lstStyle/>
        <a:p>
          <a:endParaRPr lang="en-US"/>
        </a:p>
      </dgm:t>
    </dgm:pt>
    <dgm:pt modelId="{14972346-B741-40D1-AAC9-781BC9842D6E}" type="sibTrans" cxnId="{5C42E2AA-894C-4A5A-9880-C491EB0E97D6}">
      <dgm:prSet/>
      <dgm:spPr/>
      <dgm:t>
        <a:bodyPr/>
        <a:lstStyle/>
        <a:p>
          <a:endParaRPr lang="en-US"/>
        </a:p>
      </dgm:t>
    </dgm:pt>
    <dgm:pt modelId="{C21B7573-6191-470A-848D-E02BBBB66749}">
      <dgm:prSet phldrT="[Text]" custT="1"/>
      <dgm:spPr/>
      <dgm:t>
        <a:bodyPr/>
        <a:lstStyle/>
        <a:p>
          <a:pPr algn="ctr"/>
          <a:r>
            <a:rPr lang="en-GB" altLang="ja-JP" sz="3200" b="1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100 million deaths were caused by tobacco in the 20</a:t>
          </a:r>
          <a:r>
            <a:rPr lang="en-GB" altLang="ja-JP" sz="3200" b="1" baseline="300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th</a:t>
          </a:r>
          <a:r>
            <a:rPr lang="en-GB" altLang="ja-JP" sz="3200" b="1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 century.</a:t>
          </a:r>
        </a:p>
        <a:p>
          <a:pPr algn="ctr"/>
          <a:r>
            <a:rPr lang="en-GB" altLang="ja-JP" sz="3200" b="1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If current trends continue, tobacco could kill up to            </a:t>
          </a:r>
          <a:r>
            <a:rPr lang="en-GB" altLang="ja-JP" sz="4400" b="1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+mn-cs"/>
            </a:rPr>
            <a:t>1 Billion </a:t>
          </a:r>
        </a:p>
        <a:p>
          <a:pPr algn="ctr"/>
          <a:r>
            <a:rPr lang="en-GB" altLang="ja-JP" sz="3200" b="1" dirty="0" smtClean="0">
              <a:solidFill>
                <a:srgbClr val="002060"/>
              </a:solidFill>
              <a:effectLst/>
              <a:latin typeface="Calibri" pitchFamily="34" charset="0"/>
              <a:ea typeface="ＭＳ Ｐゴシック" pitchFamily="34" charset="-128"/>
              <a:cs typeface="+mn-cs"/>
            </a:rPr>
            <a:t>in the 21</a:t>
          </a:r>
          <a:r>
            <a:rPr lang="en-GB" altLang="ja-JP" sz="3200" b="1" baseline="30000" dirty="0" smtClean="0">
              <a:solidFill>
                <a:srgbClr val="002060"/>
              </a:solidFill>
              <a:effectLst/>
              <a:latin typeface="Calibri" pitchFamily="34" charset="0"/>
              <a:ea typeface="ＭＳ Ｐゴシック" pitchFamily="34" charset="-128"/>
              <a:cs typeface="+mn-cs"/>
            </a:rPr>
            <a:t>st</a:t>
          </a:r>
          <a:r>
            <a:rPr lang="en-GB" altLang="ja-JP" sz="3200" b="1" dirty="0" smtClean="0">
              <a:solidFill>
                <a:srgbClr val="002060"/>
              </a:solidFill>
              <a:effectLst/>
              <a:latin typeface="Calibri" pitchFamily="34" charset="0"/>
              <a:ea typeface="ＭＳ Ｐゴシック" pitchFamily="34" charset="-128"/>
              <a:cs typeface="+mn-cs"/>
            </a:rPr>
            <a:t> Century unless urgent action is taken</a:t>
          </a:r>
          <a:endParaRPr lang="en-US" sz="3200" b="1" dirty="0">
            <a:solidFill>
              <a:srgbClr val="002060"/>
            </a:solidFill>
            <a:effectLst/>
            <a:latin typeface="Calibri" pitchFamily="34" charset="0"/>
            <a:ea typeface="ＭＳ Ｐゴシック" pitchFamily="34" charset="-128"/>
            <a:cs typeface="+mn-cs"/>
          </a:endParaRPr>
        </a:p>
      </dgm:t>
    </dgm:pt>
    <dgm:pt modelId="{FE07BAED-1C45-4B35-B2BB-16C1841B705C}" type="sibTrans" cxnId="{8A8DD78F-29FE-4597-A336-DFB9F826531A}">
      <dgm:prSet/>
      <dgm:spPr/>
      <dgm:t>
        <a:bodyPr/>
        <a:lstStyle/>
        <a:p>
          <a:endParaRPr lang="en-US"/>
        </a:p>
      </dgm:t>
    </dgm:pt>
    <dgm:pt modelId="{CF8B6E97-8D67-43E2-8240-EF48C8918B72}" type="parTrans" cxnId="{8A8DD78F-29FE-4597-A336-DFB9F826531A}">
      <dgm:prSet/>
      <dgm:spPr/>
      <dgm:t>
        <a:bodyPr/>
        <a:lstStyle/>
        <a:p>
          <a:endParaRPr lang="en-US"/>
        </a:p>
      </dgm:t>
    </dgm:pt>
    <dgm:pt modelId="{F28C63C5-4186-416A-9421-8D7D9FE7CEDD}" type="pres">
      <dgm:prSet presAssocID="{6278B5F0-A463-4B4B-BE1C-1A8CA92841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47D3D5-2F6C-4A06-B1A5-9D1BCE32275F}" type="pres">
      <dgm:prSet presAssocID="{3DE832C3-CDC6-4662-9EE7-FBB1AAB1C013}" presName="composite" presStyleCnt="0"/>
      <dgm:spPr/>
      <dgm:t>
        <a:bodyPr/>
        <a:lstStyle/>
        <a:p>
          <a:endParaRPr lang="en-US"/>
        </a:p>
      </dgm:t>
    </dgm:pt>
    <dgm:pt modelId="{B77778A3-22E3-4DFC-9112-8D0646F5CDFA}" type="pres">
      <dgm:prSet presAssocID="{3DE832C3-CDC6-4662-9EE7-FBB1AAB1C013}" presName="LShape" presStyleLbl="alignNode1" presStyleIdx="0" presStyleCnt="3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B8E3D53-5CBA-4B33-9D87-42B58A5B9339}" type="pres">
      <dgm:prSet presAssocID="{3DE832C3-CDC6-4662-9EE7-FBB1AAB1C01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F6DBA-C1FA-48D3-A247-9F6673267E58}" type="pres">
      <dgm:prSet presAssocID="{3DE832C3-CDC6-4662-9EE7-FBB1AAB1C013}" presName="Triangle" presStyleLbl="alignNode1" presStyleIdx="1" presStyleCnt="3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207A6D19-7B0D-432F-8028-EC9E2B202181}" type="pres">
      <dgm:prSet presAssocID="{14972346-B741-40D1-AAC9-781BC9842D6E}" presName="sibTrans" presStyleCnt="0"/>
      <dgm:spPr/>
      <dgm:t>
        <a:bodyPr/>
        <a:lstStyle/>
        <a:p>
          <a:endParaRPr lang="en-US"/>
        </a:p>
      </dgm:t>
    </dgm:pt>
    <dgm:pt modelId="{3519F3FC-3442-4E5D-B05F-FE473053E8A2}" type="pres">
      <dgm:prSet presAssocID="{14972346-B741-40D1-AAC9-781BC9842D6E}" presName="space" presStyleCnt="0"/>
      <dgm:spPr/>
      <dgm:t>
        <a:bodyPr/>
        <a:lstStyle/>
        <a:p>
          <a:endParaRPr lang="en-US"/>
        </a:p>
      </dgm:t>
    </dgm:pt>
    <dgm:pt modelId="{C36B86E0-4D7A-4743-B908-123F9E7CC848}" type="pres">
      <dgm:prSet presAssocID="{C21B7573-6191-470A-848D-E02BBBB66749}" presName="composite" presStyleCnt="0"/>
      <dgm:spPr/>
      <dgm:t>
        <a:bodyPr/>
        <a:lstStyle/>
        <a:p>
          <a:endParaRPr lang="en-US"/>
        </a:p>
      </dgm:t>
    </dgm:pt>
    <dgm:pt modelId="{3C747F62-4369-43B8-BA6F-3CFD6D105B0F}" type="pres">
      <dgm:prSet presAssocID="{C21B7573-6191-470A-848D-E02BBBB66749}" presName="LShape" presStyleLbl="alignNode1" presStyleIdx="2" presStyleCnt="3" custScaleX="148940" custScaleY="185807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09F1D8FA-BBC1-4924-A4CC-FAD12870C8AF}" type="pres">
      <dgm:prSet presAssocID="{C21B7573-6191-470A-848D-E02BBBB66749}" presName="ParentText" presStyleLbl="revTx" presStyleIdx="1" presStyleCnt="2" custScaleX="175440" custScaleY="114145" custLinFactNeighborX="18054" custLinFactNeighborY="-18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8D879-6012-4542-BEFB-F27D8EA82D2D}" type="presOf" srcId="{C21B7573-6191-470A-848D-E02BBBB66749}" destId="{09F1D8FA-BBC1-4924-A4CC-FAD12870C8AF}" srcOrd="0" destOrd="0" presId="urn:microsoft.com/office/officeart/2009/3/layout/StepUpProcess"/>
    <dgm:cxn modelId="{8A8DD78F-29FE-4597-A336-DFB9F826531A}" srcId="{6278B5F0-A463-4B4B-BE1C-1A8CA92841E4}" destId="{C21B7573-6191-470A-848D-E02BBBB66749}" srcOrd="1" destOrd="0" parTransId="{CF8B6E97-8D67-43E2-8240-EF48C8918B72}" sibTransId="{FE07BAED-1C45-4B35-B2BB-16C1841B705C}"/>
    <dgm:cxn modelId="{5C42E2AA-894C-4A5A-9880-C491EB0E97D6}" srcId="{6278B5F0-A463-4B4B-BE1C-1A8CA92841E4}" destId="{3DE832C3-CDC6-4662-9EE7-FBB1AAB1C013}" srcOrd="0" destOrd="0" parTransId="{39599CA0-5042-4532-AE45-BD465C90A02C}" sibTransId="{14972346-B741-40D1-AAC9-781BC9842D6E}"/>
    <dgm:cxn modelId="{69FE434C-A3EA-4DE6-AFC1-31485DB67BBD}" type="presOf" srcId="{6278B5F0-A463-4B4B-BE1C-1A8CA92841E4}" destId="{F28C63C5-4186-416A-9421-8D7D9FE7CEDD}" srcOrd="0" destOrd="0" presId="urn:microsoft.com/office/officeart/2009/3/layout/StepUpProcess"/>
    <dgm:cxn modelId="{E0EB49ED-735D-4EF7-983C-3CD1467E2EEC}" type="presOf" srcId="{3DE832C3-CDC6-4662-9EE7-FBB1AAB1C013}" destId="{7B8E3D53-5CBA-4B33-9D87-42B58A5B9339}" srcOrd="0" destOrd="0" presId="urn:microsoft.com/office/officeart/2009/3/layout/StepUpProcess"/>
    <dgm:cxn modelId="{321712F4-C6D3-4532-9E48-EC96E3CD272C}" type="presParOf" srcId="{F28C63C5-4186-416A-9421-8D7D9FE7CEDD}" destId="{CE47D3D5-2F6C-4A06-B1A5-9D1BCE32275F}" srcOrd="0" destOrd="0" presId="urn:microsoft.com/office/officeart/2009/3/layout/StepUpProcess"/>
    <dgm:cxn modelId="{33DAE7A1-8F36-4968-8C46-3362BCEDFB25}" type="presParOf" srcId="{CE47D3D5-2F6C-4A06-B1A5-9D1BCE32275F}" destId="{B77778A3-22E3-4DFC-9112-8D0646F5CDFA}" srcOrd="0" destOrd="0" presId="urn:microsoft.com/office/officeart/2009/3/layout/StepUpProcess"/>
    <dgm:cxn modelId="{A122307B-19B8-45D7-B5D0-5D4333F29D6B}" type="presParOf" srcId="{CE47D3D5-2F6C-4A06-B1A5-9D1BCE32275F}" destId="{7B8E3D53-5CBA-4B33-9D87-42B58A5B9339}" srcOrd="1" destOrd="0" presId="urn:microsoft.com/office/officeart/2009/3/layout/StepUpProcess"/>
    <dgm:cxn modelId="{D1B4FA59-0098-43CD-BC03-C0851ED56ED5}" type="presParOf" srcId="{CE47D3D5-2F6C-4A06-B1A5-9D1BCE32275F}" destId="{B70F6DBA-C1FA-48D3-A247-9F6673267E58}" srcOrd="2" destOrd="0" presId="urn:microsoft.com/office/officeart/2009/3/layout/StepUpProcess"/>
    <dgm:cxn modelId="{5C1D8207-D4E6-4948-AF7F-BE53CB4A5604}" type="presParOf" srcId="{F28C63C5-4186-416A-9421-8D7D9FE7CEDD}" destId="{207A6D19-7B0D-432F-8028-EC9E2B202181}" srcOrd="1" destOrd="0" presId="urn:microsoft.com/office/officeart/2009/3/layout/StepUpProcess"/>
    <dgm:cxn modelId="{04C322D6-B989-4817-AAAF-2D6575CCD54E}" type="presParOf" srcId="{207A6D19-7B0D-432F-8028-EC9E2B202181}" destId="{3519F3FC-3442-4E5D-B05F-FE473053E8A2}" srcOrd="0" destOrd="0" presId="urn:microsoft.com/office/officeart/2009/3/layout/StepUpProcess"/>
    <dgm:cxn modelId="{98D036A9-8E00-4A1A-BD18-CEB75EE69074}" type="presParOf" srcId="{F28C63C5-4186-416A-9421-8D7D9FE7CEDD}" destId="{C36B86E0-4D7A-4743-B908-123F9E7CC848}" srcOrd="2" destOrd="0" presId="urn:microsoft.com/office/officeart/2009/3/layout/StepUpProcess"/>
    <dgm:cxn modelId="{8C03B759-5BCC-4877-97B2-2E6D3C926AD7}" type="presParOf" srcId="{C36B86E0-4D7A-4743-B908-123F9E7CC848}" destId="{3C747F62-4369-43B8-BA6F-3CFD6D105B0F}" srcOrd="0" destOrd="0" presId="urn:microsoft.com/office/officeart/2009/3/layout/StepUpProcess"/>
    <dgm:cxn modelId="{44EB9E7B-35C5-4A8F-A4AC-4984BAB36557}" type="presParOf" srcId="{C36B86E0-4D7A-4743-B908-123F9E7CC848}" destId="{09F1D8FA-BBC1-4924-A4CC-FAD12870C8AF}" srcOrd="1" destOrd="0" presId="urn:microsoft.com/office/officeart/2009/3/layout/StepUpProcess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778A3-22E3-4DFC-9112-8D0646F5CDFA}">
      <dsp:nvSpPr>
        <dsp:cNvPr id="0" name=""/>
        <dsp:cNvSpPr/>
      </dsp:nvSpPr>
      <dsp:spPr>
        <a:xfrm rot="5400000">
          <a:off x="1275394" y="1189458"/>
          <a:ext cx="1841954" cy="3064970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E3D53-5CBA-4B33-9D87-42B58A5B9339}">
      <dsp:nvSpPr>
        <dsp:cNvPr id="0" name=""/>
        <dsp:cNvSpPr/>
      </dsp:nvSpPr>
      <dsp:spPr>
        <a:xfrm>
          <a:off x="967926" y="2105224"/>
          <a:ext cx="2767072" cy="242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ja-JP" sz="2400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Tahoma" pitchFamily="34" charset="0"/>
            </a:rPr>
            <a:t>Tobacco currently kills nearly 6 Million/year but this will increase to </a:t>
          </a:r>
          <a:r>
            <a:rPr lang="en-GB" altLang="ja-JP" sz="2400" kern="1200" dirty="0" smtClean="0">
              <a:solidFill>
                <a:srgbClr val="FF0000"/>
              </a:solidFill>
              <a:latin typeface="+mn-lt"/>
              <a:ea typeface="ＭＳ Ｐゴシック" pitchFamily="34" charset="-128"/>
              <a:cs typeface="Tahoma" pitchFamily="34" charset="0"/>
            </a:rPr>
            <a:t>over 8 Million/year</a:t>
          </a:r>
          <a:r>
            <a:rPr lang="en-GB" altLang="ja-JP" sz="2400" kern="1200" dirty="0" smtClean="0">
              <a:solidFill>
                <a:srgbClr val="006600"/>
              </a:solidFill>
              <a:latin typeface="+mn-lt"/>
              <a:ea typeface="ＭＳ Ｐゴシック" pitchFamily="34" charset="-128"/>
              <a:cs typeface="Tahoma" pitchFamily="34" charset="0"/>
            </a:rPr>
            <a:t> by 2030, or 10% of all deaths projected to occur that year</a:t>
          </a:r>
          <a:r>
            <a:rPr lang="en-GB" altLang="ja-JP" sz="2400" kern="1200" dirty="0" smtClean="0">
              <a:solidFill>
                <a:srgbClr val="002060"/>
              </a:solidFill>
              <a:latin typeface="+mn-lt"/>
              <a:ea typeface="ＭＳ Ｐゴシック" pitchFamily="34" charset="-128"/>
              <a:cs typeface="Tahoma" pitchFamily="34" charset="0"/>
            </a:rPr>
            <a:t>.</a:t>
          </a:r>
          <a:endParaRPr lang="en-US" sz="2400" kern="1200" dirty="0">
            <a:solidFill>
              <a:srgbClr val="002060"/>
            </a:solidFill>
            <a:latin typeface="+mn-lt"/>
          </a:endParaRPr>
        </a:p>
      </dsp:txBody>
      <dsp:txXfrm>
        <a:off x="967926" y="2105224"/>
        <a:ext cx="2767072" cy="2425501"/>
      </dsp:txXfrm>
    </dsp:sp>
    <dsp:sp modelId="{B70F6DBA-C1FA-48D3-A247-9F6673267E58}">
      <dsp:nvSpPr>
        <dsp:cNvPr id="0" name=""/>
        <dsp:cNvSpPr/>
      </dsp:nvSpPr>
      <dsp:spPr>
        <a:xfrm>
          <a:off x="3212909" y="963812"/>
          <a:ext cx="522089" cy="522089"/>
        </a:xfrm>
        <a:prstGeom prst="triangle">
          <a:avLst>
            <a:gd name="adj" fmla="val 100000"/>
          </a:avLst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47F62-4369-43B8-BA6F-3CFD6D105B0F}">
      <dsp:nvSpPr>
        <dsp:cNvPr id="0" name=""/>
        <dsp:cNvSpPr/>
      </dsp:nvSpPr>
      <dsp:spPr>
        <a:xfrm rot="5400000">
          <a:off x="4622566" y="-570307"/>
          <a:ext cx="3422479" cy="4564966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1D8FA-BBC1-4924-A4CC-FAD12870C8AF}">
      <dsp:nvSpPr>
        <dsp:cNvPr id="0" name=""/>
        <dsp:cNvSpPr/>
      </dsp:nvSpPr>
      <dsp:spPr>
        <a:xfrm>
          <a:off x="4561189" y="476359"/>
          <a:ext cx="4854551" cy="276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ja-JP" sz="3200" b="1" kern="12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100 million deaths were caused by tobacco in the 20</a:t>
          </a:r>
          <a:r>
            <a:rPr lang="en-GB" altLang="ja-JP" sz="3200" b="1" kern="1200" baseline="300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th</a:t>
          </a:r>
          <a:r>
            <a:rPr lang="en-GB" altLang="ja-JP" sz="3200" b="1" kern="12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 century.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ja-JP" sz="3200" b="1" kern="1200" dirty="0" smtClean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rPr>
            <a:t>If current trends continue, tobacco could kill up to            </a:t>
          </a:r>
          <a:r>
            <a:rPr lang="en-GB" altLang="ja-JP" sz="4400" b="1" kern="1200" dirty="0" smtClean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+mn-cs"/>
            </a:rPr>
            <a:t>1 Billion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ja-JP" sz="3200" b="1" kern="1200" dirty="0" smtClean="0">
              <a:solidFill>
                <a:srgbClr val="002060"/>
              </a:solidFill>
              <a:effectLst/>
              <a:latin typeface="Calibri" pitchFamily="34" charset="0"/>
              <a:ea typeface="ＭＳ Ｐゴシック" pitchFamily="34" charset="-128"/>
              <a:cs typeface="+mn-cs"/>
            </a:rPr>
            <a:t>in the 21</a:t>
          </a:r>
          <a:r>
            <a:rPr lang="en-GB" altLang="ja-JP" sz="3200" b="1" kern="1200" baseline="30000" dirty="0" smtClean="0">
              <a:solidFill>
                <a:srgbClr val="002060"/>
              </a:solidFill>
              <a:effectLst/>
              <a:latin typeface="Calibri" pitchFamily="34" charset="0"/>
              <a:ea typeface="ＭＳ Ｐゴシック" pitchFamily="34" charset="-128"/>
              <a:cs typeface="+mn-cs"/>
            </a:rPr>
            <a:t>st</a:t>
          </a:r>
          <a:r>
            <a:rPr lang="en-GB" altLang="ja-JP" sz="3200" b="1" kern="1200" dirty="0" smtClean="0">
              <a:solidFill>
                <a:srgbClr val="002060"/>
              </a:solidFill>
              <a:effectLst/>
              <a:latin typeface="Calibri" pitchFamily="34" charset="0"/>
              <a:ea typeface="ＭＳ Ｐゴシック" pitchFamily="34" charset="-128"/>
              <a:cs typeface="+mn-cs"/>
            </a:rPr>
            <a:t> Century unless urgent action is taken</a:t>
          </a:r>
          <a:endParaRPr lang="en-US" sz="3200" b="1" kern="1200" dirty="0">
            <a:solidFill>
              <a:srgbClr val="002060"/>
            </a:solidFill>
            <a:effectLst/>
            <a:latin typeface="Calibri" pitchFamily="34" charset="0"/>
            <a:ea typeface="ＭＳ Ｐゴシック" pitchFamily="34" charset="-128"/>
            <a:cs typeface="+mn-cs"/>
          </a:endParaRPr>
        </a:p>
      </dsp:txBody>
      <dsp:txXfrm>
        <a:off x="4561189" y="476359"/>
        <a:ext cx="4854551" cy="2768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0.14624</cdr:x>
      <cdr:y>0.32073</cdr:y>
    </cdr:from>
    <cdr:to>
      <cdr:x>0.29199</cdr:x>
      <cdr:y>0.79226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271520" y="1044745"/>
          <a:ext cx="1267242" cy="1535966"/>
        </a:xfrm>
        <a:prstGeom xmlns:a="http://schemas.openxmlformats.org/drawingml/2006/main" prst="line">
          <a:avLst/>
        </a:prstGeom>
        <a:ln xmlns:a="http://schemas.openxmlformats.org/drawingml/2006/main" w="31750" cap="sq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2" y="9428223"/>
            <a:ext cx="2946144" cy="4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D11DD9F-CE4F-4966-A23D-2877ABA33C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598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2" y="0"/>
            <a:ext cx="2946144" cy="4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106C8FC-C55F-4154-975F-077D230A9098}" type="datetime3">
              <a:rPr lang="en-GB"/>
              <a:pPr/>
              <a:t>27 October, 2016</a:t>
            </a:fld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09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913"/>
            <a:ext cx="5437169" cy="446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23"/>
            <a:ext cx="2946145" cy="4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2" y="9428223"/>
            <a:ext cx="2946144" cy="49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A3EFE33-D476-413F-8A6D-41E9A5D11A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07146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60579AF-A39A-4C5B-918D-047A8C888294}" type="datetime3">
              <a:rPr lang="en-GB"/>
              <a:pPr/>
              <a:t>27 October, 2016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E4257-E167-4186-B21C-1184EB82C774}" type="slidenum">
              <a:rPr lang="en-GB"/>
              <a:pPr/>
              <a:t>1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2941" indent="-28959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8372" indent="-231674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1720" indent="-231674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5070" indent="-231674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8418" indent="-2316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768" indent="-2316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75117" indent="-2316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38464" indent="-23167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CF0022-BE70-4519-BA14-3ECA01BDBDA4}" type="slidenum">
              <a:rPr lang="en-US" altLang="en-US" b="0" smtClean="0"/>
              <a:pPr eaLnBrk="1" hangingPunct="1"/>
              <a:t>14</a:t>
            </a:fld>
            <a:endParaRPr lang="en-US" altLang="en-US" b="0" smtClean="0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8350" y="744538"/>
            <a:ext cx="5260975" cy="3721100"/>
          </a:xfrm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63347">
              <a:buFontTx/>
              <a:buChar char="•"/>
            </a:pPr>
            <a:r>
              <a:rPr lang="en-US" altLang="en-US" dirty="0" smtClean="0"/>
              <a:t> Economists are usually uncomfortable with changing prices of particular products.</a:t>
            </a:r>
          </a:p>
          <a:p>
            <a:pPr defTabSz="463347">
              <a:buFontTx/>
              <a:buChar char="•"/>
            </a:pPr>
            <a:r>
              <a:rPr lang="en-US" altLang="en-US" dirty="0" smtClean="0"/>
              <a:t> But are all for taxing products that cause market failures</a:t>
            </a: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50444" y="942858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71" tIns="46335" rIns="92671" bIns="46335" anchor="b"/>
          <a:lstStyle>
            <a:lvl1pPr defTabSz="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F4F631-2153-4364-83C2-E6354EDDCDB5}" type="slidenum">
              <a:rPr lang="en-US" altLang="en-US" sz="1200" b="0">
                <a:latin typeface="Calibri" pitchFamily="34" charset="0"/>
              </a:rPr>
              <a:pPr algn="r" eaLnBrk="1" hangingPunct="1"/>
              <a:t>14</a:t>
            </a:fld>
            <a:endParaRPr lang="en-US" altLang="en-U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649" indent="-2856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538" indent="-2285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554" indent="-2285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568" indent="-2285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584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599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614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29" indent="-228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717DBD-D2B1-4EFD-AB51-8881405B66B2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60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8513" y="1347788"/>
            <a:ext cx="5140325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solidFill>
                <a:schemeClr val="accent1"/>
              </a:solidFill>
              <a:latin typeface="Trebuchet MS" panose="020B0603020202020204" pitchFamily="34" charset="0"/>
              <a:ea typeface="ヒラギノ角ゴ ProN W3"/>
              <a:cs typeface="ヒラギノ角ゴ ProN W3"/>
              <a:sym typeface="Gill Sans Light"/>
            </a:endParaRPr>
          </a:p>
          <a:p>
            <a:endParaRPr lang="en-PH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649" indent="-2856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538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554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568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584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599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614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29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C2402D-3117-41E6-B977-6BA007E25692}" type="slidenum">
              <a:rPr lang="en-PH" altLang="en-US"/>
              <a:pPr>
                <a:spcBef>
                  <a:spcPct val="0"/>
                </a:spcBef>
              </a:pPr>
              <a:t>21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xmlns="" val="211569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0100" y="1347788"/>
            <a:ext cx="5138738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649" indent="-2856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538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554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568" indent="-2285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584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599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614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29" indent="-2285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D6BC50-3BCA-4198-8C54-D237E953D27A}" type="slidenum">
              <a:rPr lang="en-US" altLang="en-US">
                <a:solidFill>
                  <a:srgbClr val="000000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Gill Sans Light"/>
              <a:ea typeface="ヒラギノ角ゴ ProN W3"/>
              <a:cs typeface="ヒラギノ角ゴ ProN W3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650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0100" y="1347788"/>
            <a:ext cx="5138738" cy="363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solidFill>
                <a:schemeClr val="accent1"/>
              </a:solidFill>
              <a:latin typeface="Trebuchet MS" panose="020B0603020202020204" pitchFamily="34" charset="0"/>
              <a:ea typeface="ヒラギノ角ゴ ProN W3"/>
              <a:cs typeface="ヒラギノ角ゴ ProN W3"/>
              <a:sym typeface="Gill Sans Light"/>
            </a:endParaRPr>
          </a:p>
          <a:p>
            <a:pPr eaLnBrk="1" hangingPunct="1">
              <a:spcBef>
                <a:spcPct val="0"/>
              </a:spcBef>
            </a:pPr>
            <a:endParaRPr lang="en-PH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06" indent="-28654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63" indent="-2292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30" indent="-2292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096" indent="-2292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561" indent="-229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027" indent="-229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491" indent="-229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6960" indent="-2292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4139D-1BB0-4328-8013-F29167B6C15A}" type="slidenum">
              <a:rPr lang="en-PH" altLang="en-US"/>
              <a:pPr>
                <a:spcBef>
                  <a:spcPct val="0"/>
                </a:spcBef>
              </a:pPr>
              <a:t>23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xmlns="" val="206753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428" eaLnBrk="0" hangingPunct="0"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1pPr>
            <a:lvl2pPr marL="741507" indent="-285195" defTabSz="871428" eaLnBrk="0" hangingPunct="0"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2pPr>
            <a:lvl3pPr marL="1140780" indent="-228156" defTabSz="871428" eaLnBrk="0" hangingPunct="0"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3pPr>
            <a:lvl4pPr marL="1597093" indent="-228156" defTabSz="871428" eaLnBrk="0" hangingPunct="0"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4pPr>
            <a:lvl5pPr marL="2053406" indent="-228156" defTabSz="871428" eaLnBrk="0" hangingPunct="0"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5pPr>
            <a:lvl6pPr marL="2509717" indent="-228156" algn="r" defTabSz="871428" rtl="1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6pPr>
            <a:lvl7pPr marL="2966029" indent="-228156" algn="r" defTabSz="871428" rtl="1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7pPr>
            <a:lvl8pPr marL="3422341" indent="-228156" algn="r" defTabSz="871428" rtl="1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8pPr>
            <a:lvl9pPr marL="3878654" indent="-228156" algn="r" defTabSz="871428" rtl="1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B3B34B6C-101B-4F10-ACAB-62D3B2D1F70E}" type="slidenum">
              <a:rPr lang="en-GB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27</a:t>
            </a:fld>
            <a:endParaRPr lang="en-GB" sz="12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4700" y="744538"/>
            <a:ext cx="5265738" cy="37242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4" y="4716429"/>
            <a:ext cx="5438790" cy="4464757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Overweight in children is rising in all regions and all income groups. The fastest rise is seen in the lower middle income group. Over 40 million pre-school children were estimated to be overweight in 2008.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US" dirty="0" smtClean="0"/>
              <a:t>Overweight children are likely to become obese adults. </a:t>
            </a:r>
          </a:p>
          <a:p>
            <a:pPr eaLnBrk="1" hangingPunct="1"/>
            <a:r>
              <a:rPr lang="en-US" dirty="0" smtClean="0"/>
              <a:t>Overweight children might experience breathing difficulties, increased risk of fractures and psychological difficulties (poor self-esteem).</a:t>
            </a:r>
          </a:p>
          <a:p>
            <a:pPr eaLnBrk="1" hangingPunct="1"/>
            <a:r>
              <a:rPr lang="en-US" dirty="0" smtClean="0"/>
              <a:t>They are more likely than non-overweight children to develop diabetes and cardiovascular diseases at a younger age.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8350" y="744538"/>
            <a:ext cx="5260975" cy="37211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1595" indent="-28522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0915" indent="-228182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7283" indent="-228182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3650" indent="-228182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0015" indent="-228182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66381" indent="-228182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2748" indent="-228182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9114" indent="-228182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50CDA3-AE19-43FD-A529-FF94637CA88A}" type="slidenum">
              <a:rPr lang="en-US" sz="1200" b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6C8FC-C55F-4154-975F-077D230A9098}" type="datetime3">
              <a:rPr lang="en-GB" smtClean="0"/>
              <a:pPr/>
              <a:t>27 October,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E33-D476-413F-8A6D-41E9A5D11A62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438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3041" indent="-2896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8526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1935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5345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4875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216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57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3898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6B4CC5-34A8-43C9-A298-0558A8EC5563}" type="slidenum">
              <a:rPr lang="zh-TW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zh-TW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83" tIns="46341" rIns="92683" bIns="4634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BE68CA-AD0B-45A4-8739-CB85B5B8DBD6}" type="slidenum">
              <a:rPr lang="en-US" altLang="en-US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44538"/>
            <a:ext cx="5260975" cy="372110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C704D5-478C-4450-9B2B-1949E1EA25E2}" type="slidenum">
              <a:rPr lang="en-US" smtClean="0">
                <a:latin typeface="Gill Sans Light"/>
                <a:ea typeface="ヒラギノ角ゴ ProN W3"/>
                <a:cs typeface="ヒラギノ角ゴ ProN W3"/>
                <a:sym typeface="Gill Sans Light"/>
              </a:rPr>
              <a:pPr/>
              <a:t>37</a:t>
            </a:fld>
            <a:endParaRPr lang="en-US" smtClean="0">
              <a:latin typeface="Gill Sans Light"/>
              <a:ea typeface="ヒラギノ角ゴ ProN W3"/>
              <a:cs typeface="ヒラギノ角ゴ ProN W3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09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6C8FC-C55F-4154-975F-077D230A9098}" type="datetime3">
              <a:rPr lang="en-GB" smtClean="0"/>
              <a:pPr/>
              <a:t>27 October,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E33-D476-413F-8A6D-41E9A5D11A6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3041" indent="-2896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8526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1935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5345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4875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216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57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3898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6B4CC5-34A8-43C9-A298-0558A8EC5563}" type="slidenum">
              <a:rPr lang="zh-TW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83" tIns="46341" rIns="92683" bIns="4634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BE68CA-AD0B-45A4-8739-CB85B5B8DBD6}" type="slidenum">
              <a:rPr lang="en-US" altLang="en-US"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44538"/>
            <a:ext cx="5260975" cy="372110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6C8FC-C55F-4154-975F-077D230A9098}" type="datetime3">
              <a:rPr lang="en-GB" smtClean="0"/>
              <a:pPr/>
              <a:t>27 October,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E33-D476-413F-8A6D-41E9A5D11A6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6C8FC-C55F-4154-975F-077D230A9098}" type="datetime3">
              <a:rPr lang="en-GB" smtClean="0"/>
              <a:pPr/>
              <a:t>27 October,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E33-D476-413F-8A6D-41E9A5D11A6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6C8FC-C55F-4154-975F-077D230A9098}" type="datetime3">
              <a:rPr lang="en-GB" smtClean="0"/>
              <a:pPr/>
              <a:t>27 October,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E33-D476-413F-8A6D-41E9A5D11A6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06C8FC-C55F-4154-975F-077D230A9098}" type="datetime3">
              <a:rPr lang="en-GB" smtClean="0"/>
              <a:pPr/>
              <a:t>27 October,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EFE33-D476-413F-8A6D-41E9A5D11A6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3041" indent="-2896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8526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21935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5345" indent="-231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4875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1216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557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38987" indent="-231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E53B6D-6DBC-433C-974B-347529C5E82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44538"/>
            <a:ext cx="5260975" cy="3721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ED91D-A7A6-4C55-84C0-488798A834B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44538"/>
            <a:ext cx="5260975" cy="3721100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19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691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141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38E4C58D-2994-40D3-B6A0-538EAD417B99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7EB902E2-5F58-4D79-9AC0-C498BD950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642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53096"/>
            <a:ext cx="8465608" cy="6866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HO WPRO Logo (White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22055" y="6567962"/>
            <a:ext cx="1425787" cy="57323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514898" y="6575575"/>
            <a:ext cx="6772487" cy="109021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US" sz="1600" dirty="0"/>
              <a:t>Northern Pacific Health Promotion Leadership (PROLEAD) Workshop</a:t>
            </a:r>
          </a:p>
          <a:p>
            <a:pPr algn="r"/>
            <a:r>
              <a:rPr lang="en-US" sz="1600" dirty="0"/>
              <a:t>July 11 – 13 2016, Guam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150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096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3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691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653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15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0307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6239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279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63" y="6971034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rtl="0"/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 rtl="0"/>
            <a:fld id="{6719060D-4AC6-466E-9FAD-4888EBB010CD}" type="slidenum">
              <a:rPr lang="x-none" sz="1700">
                <a:solidFill>
                  <a:srgbClr val="72BBE8"/>
                </a:solidFill>
                <a:latin typeface="Arial Narrow" pitchFamily="34" charset="0"/>
              </a:rPr>
              <a:pPr algn="r" defTabSz="1042988" rtl="0"/>
              <a:t>‹#›</a:t>
            </a:fld>
            <a:r>
              <a:rPr lang="en-GB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4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677131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281355" y="844411"/>
            <a:ext cx="9967964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042988" rtl="0"/>
            <a:r>
              <a:rPr lang="en-GB" sz="5000" dirty="0" smtClean="0">
                <a:solidFill>
                  <a:schemeClr val="bg1"/>
                </a:solidFill>
              </a:rPr>
              <a:t>Taxation for Health Promotion: </a:t>
            </a:r>
          </a:p>
          <a:p>
            <a:pPr algn="ctr" defTabSz="1042988" rtl="0"/>
            <a:r>
              <a:rPr lang="en-GB" sz="5000" dirty="0" smtClean="0">
                <a:solidFill>
                  <a:schemeClr val="bg1"/>
                </a:solidFill>
              </a:rPr>
              <a:t>The Case for NCDs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4010" y="2676818"/>
            <a:ext cx="7485380" cy="193232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Jeremias N. Paul Jr.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Coordinator, Tobacco Control Economics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Prevention of </a:t>
            </a:r>
            <a:r>
              <a:rPr lang="en-GB" dirty="0" err="1" smtClean="0">
                <a:solidFill>
                  <a:schemeClr val="bg1"/>
                </a:solidFill>
              </a:rPr>
              <a:t>Noncommunicable</a:t>
            </a:r>
            <a:r>
              <a:rPr lang="en-GB" dirty="0" smtClean="0">
                <a:solidFill>
                  <a:schemeClr val="bg1"/>
                </a:solidFill>
              </a:rPr>
              <a:t> Diseases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1673678" y="6593544"/>
            <a:ext cx="7607482" cy="6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1042988" rtl="0">
              <a:spcBef>
                <a:spcPts val="0"/>
              </a:spcBef>
              <a:buClr>
                <a:srgbClr val="1E7FB8"/>
              </a:buClr>
            </a:pP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views expressed herein are those of the </a:t>
            </a:r>
            <a:r>
              <a:rPr lang="en-PH" sz="1400" b="0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presentor</a:t>
            </a: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 not be </a:t>
            </a:r>
            <a:endParaRPr lang="en-PH" sz="1400" b="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2988" rtl="0">
              <a:spcBef>
                <a:spcPts val="0"/>
              </a:spcBef>
              <a:buClr>
                <a:srgbClr val="1E7FB8"/>
              </a:buClr>
            </a:pP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attributed </a:t>
            </a: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the World Health </a:t>
            </a: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Organization Executive Board </a:t>
            </a:r>
            <a:r>
              <a:rPr lang="en-PH" sz="1400" b="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its management.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38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324683"/>
              </p:ext>
            </p:extLst>
          </p:nvPr>
        </p:nvGraphicFramePr>
        <p:xfrm>
          <a:off x="606373" y="1413214"/>
          <a:ext cx="9529763" cy="5194293"/>
        </p:xfrm>
        <a:graphic>
          <a:graphicData uri="http://schemas.openxmlformats.org/drawingml/2006/table">
            <a:tbl>
              <a:tblPr/>
              <a:tblGrid>
                <a:gridCol w="490969"/>
                <a:gridCol w="2285153"/>
                <a:gridCol w="1687845"/>
                <a:gridCol w="1687845"/>
                <a:gridCol w="1690106"/>
                <a:gridCol w="1687845"/>
              </a:tblGrid>
              <a:tr h="439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Causative risk factors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934" marR="106934" marT="50408" marB="50408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Tobacco use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Unhealthy diets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inactivity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Harmful use of alcohol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</a:tr>
              <a:tr h="91091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Noncommunicable diseases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vert="eaVert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disease and stroke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 lung disease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5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5FA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5FA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5FA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5FA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250" marR="105250" marT="51599" marB="51599" anchor="ctr" anchorCtr="1" horzOverflow="overflow">
                    <a:lnL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B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7317" y="0"/>
            <a:ext cx="10392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4000" dirty="0">
                <a:latin typeface="+mn-lt"/>
              </a:rPr>
              <a:t>R</a:t>
            </a:r>
            <a:r>
              <a:rPr lang="en-GB" sz="4000" dirty="0" smtClean="0">
                <a:latin typeface="+mn-lt"/>
              </a:rPr>
              <a:t>isk factors for Noncommunicable Diseases (NCDs)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2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ZayhZdSquJk/maxresdefaul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" y="1247369"/>
            <a:ext cx="10693401" cy="56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un.org/sustainabledevelopment/wp-content/uploads/2015/08/UNSustainableDevelopmentGoals_Brand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1995" y="308657"/>
            <a:ext cx="9387753" cy="188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" y="220538"/>
            <a:ext cx="10693400" cy="474527"/>
          </a:xfrm>
          <a:prstGeom prst="rect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NCDs included in the 2030 </a:t>
            </a: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for Sustainable Development</a:t>
            </a:r>
            <a:endParaRPr lang="en-US" sz="2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4337" y="1441484"/>
            <a:ext cx="2885520" cy="27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987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  <a:solidFill>
            <a:srgbClr val="1255A4"/>
          </a:solidFill>
        </p:spPr>
        <p:txBody>
          <a:bodyPr/>
          <a:lstStyle/>
          <a:p>
            <a: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Global Monitoring Framework on NCDs:</a:t>
            </a:r>
            <a:br>
              <a:rPr lang="en-GB" sz="3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GB" sz="21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global NCD targets</a:t>
            </a: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attained by 2025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8168" y="5864384"/>
            <a:ext cx="1548171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Halt the rise in diabetes and obesity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90150" y="1699818"/>
            <a:ext cx="1984495" cy="116953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cs typeface="Calibri" panose="020F0502020204030204" pitchFamily="34" charset="0"/>
              </a:rPr>
              <a:t>A</a:t>
            </a: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solidFill>
                  <a:srgbClr val="C00000"/>
                </a:solidFill>
                <a:cs typeface="Calibri" panose="020F0502020204030204" pitchFamily="34" charset="0"/>
              </a:rPr>
              <a:t>10%</a:t>
            </a:r>
            <a:r>
              <a:rPr lang="en-GB" sz="14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cs typeface="Calibri" panose="020F0502020204030204" pitchFamily="34" charset="0"/>
              </a:rPr>
              <a:t>relative reduction in prevalence of insufficient physical activity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099197" y="1746548"/>
            <a:ext cx="0" cy="2251298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108725" y="1699817"/>
            <a:ext cx="1882907" cy="95409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cs typeface="Calibri" panose="020F0502020204030204" pitchFamily="34" charset="0"/>
              </a:rPr>
              <a:t>At least a</a:t>
            </a: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solidFill>
                  <a:srgbClr val="C00000"/>
                </a:solidFill>
                <a:cs typeface="Calibri" panose="020F0502020204030204" pitchFamily="34" charset="0"/>
              </a:rPr>
              <a:t>10%</a:t>
            </a:r>
            <a:r>
              <a:rPr lang="en-GB" sz="14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cs typeface="Calibri" panose="020F0502020204030204" pitchFamily="34" charset="0"/>
              </a:rPr>
              <a:t>relative reduction in the harmful use of alcohol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4560" y="1699817"/>
            <a:ext cx="2203069" cy="181586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600" kern="0" dirty="0">
                <a:cs typeface="Calibri" panose="020F0502020204030204" pitchFamily="34" charset="0"/>
              </a:rPr>
              <a:t>A </a:t>
            </a:r>
            <a:r>
              <a:rPr lang="en-GB" sz="1600" kern="0" dirty="0">
                <a:solidFill>
                  <a:srgbClr val="C00000"/>
                </a:solidFill>
                <a:cs typeface="Calibri" panose="020F0502020204030204" pitchFamily="34" charset="0"/>
              </a:rPr>
              <a:t>25%</a:t>
            </a:r>
            <a:r>
              <a:rPr lang="en-GB" sz="16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600" kern="0" dirty="0">
                <a:cs typeface="Calibri" panose="020F0502020204030204" pitchFamily="34" charset="0"/>
              </a:rPr>
              <a:t>relative reduction in risk of premature mortality from cardiovascular disease, cancer, diabetes or chronic respiratory diseases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36712" y="1746549"/>
            <a:ext cx="0" cy="2298923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966275" y="4757303"/>
            <a:ext cx="1728192" cy="181586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cs typeface="Calibri" panose="020F0502020204030204" pitchFamily="34" charset="0"/>
              </a:rPr>
              <a:t>An</a:t>
            </a: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solidFill>
                  <a:srgbClr val="C00000"/>
                </a:solidFill>
                <a:cs typeface="Calibri" panose="020F0502020204030204" pitchFamily="34" charset="0"/>
              </a:rPr>
              <a:t>80%</a:t>
            </a:r>
            <a:r>
              <a:rPr lang="en-GB" sz="14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cs typeface="Calibri" panose="020F0502020204030204" pitchFamily="34" charset="0"/>
              </a:rPr>
              <a:t>availability of the affordable basic technologies and essential medicines, incl. generics, required to treat NCDs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511" y="4786671"/>
            <a:ext cx="1596991" cy="1754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800" kern="0" dirty="0">
                <a:cs typeface="Calibri" panose="020F0502020204030204" pitchFamily="34" charset="0"/>
              </a:rPr>
              <a:t>A</a:t>
            </a:r>
            <a:r>
              <a:rPr lang="en-GB" sz="1800" kern="0" dirty="0">
                <a:solidFill>
                  <a:srgbClr val="073E87"/>
                </a:solidFill>
                <a:cs typeface="Calibri" panose="020F0502020204030204" pitchFamily="34" charset="0"/>
              </a:rPr>
              <a:t> </a:t>
            </a:r>
            <a:r>
              <a:rPr lang="en-GB" sz="1800" kern="0" dirty="0">
                <a:solidFill>
                  <a:srgbClr val="C00000"/>
                </a:solidFill>
                <a:cs typeface="Calibri" panose="020F0502020204030204" pitchFamily="34" charset="0"/>
              </a:rPr>
              <a:t>30%</a:t>
            </a:r>
            <a:r>
              <a:rPr lang="en-GB" sz="18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800" kern="0" dirty="0">
                <a:solidFill>
                  <a:srgbClr val="073E87"/>
                </a:solidFill>
                <a:cs typeface="Calibri" panose="020F0502020204030204" pitchFamily="34" charset="0"/>
              </a:rPr>
              <a:t>r</a:t>
            </a:r>
            <a:r>
              <a:rPr lang="en-GB" sz="1800" kern="0" dirty="0">
                <a:cs typeface="Calibri" panose="020F0502020204030204" pitchFamily="34" charset="0"/>
              </a:rPr>
              <a:t>elative reduction in prevalence of current </a:t>
            </a:r>
            <a:r>
              <a:rPr lang="en-GB" sz="1800" kern="0" dirty="0">
                <a:solidFill>
                  <a:srgbClr val="FF0000"/>
                </a:solidFill>
                <a:cs typeface="Calibri" panose="020F0502020204030204" pitchFamily="34" charset="0"/>
              </a:rPr>
              <a:t>tobacco use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51524" y="5079232"/>
            <a:ext cx="1692226" cy="116953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cs typeface="Calibri" panose="020F0502020204030204" pitchFamily="34" charset="0"/>
              </a:rPr>
              <a:t>A</a:t>
            </a: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solidFill>
                  <a:srgbClr val="C00000"/>
                </a:solidFill>
                <a:cs typeface="Calibri" panose="020F0502020204030204" pitchFamily="34" charset="0"/>
              </a:rPr>
              <a:t>30%</a:t>
            </a:r>
            <a:r>
              <a:rPr lang="en-GB" sz="14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r</a:t>
            </a:r>
            <a:r>
              <a:rPr lang="en-GB" sz="1400" kern="0" dirty="0">
                <a:cs typeface="Calibri" panose="020F0502020204030204" pitchFamily="34" charset="0"/>
              </a:rPr>
              <a:t>elative reduction in mean population intake of salt/sodium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93144" y="4119719"/>
            <a:ext cx="9193831" cy="0"/>
          </a:xfrm>
          <a:prstGeom prst="line">
            <a:avLst/>
          </a:prstGeom>
          <a:noFill/>
          <a:ln w="76200" cap="flat" cmpd="sng" algn="ctr">
            <a:solidFill>
              <a:srgbClr val="31B6FD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6483701" y="1746548"/>
            <a:ext cx="0" cy="2555129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1725698" y="4301678"/>
            <a:ext cx="4646" cy="1674511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8733900" y="1746548"/>
            <a:ext cx="0" cy="2173476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8738128" y="1699818"/>
            <a:ext cx="1984495" cy="160042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cs typeface="Calibri" panose="020F0502020204030204" pitchFamily="34" charset="0"/>
              </a:rPr>
              <a:t>A </a:t>
            </a:r>
            <a:r>
              <a:rPr lang="en-GB" sz="1400" kern="0" dirty="0">
                <a:solidFill>
                  <a:srgbClr val="C00000"/>
                </a:solidFill>
                <a:cs typeface="Calibri" panose="020F0502020204030204" pitchFamily="34" charset="0"/>
              </a:rPr>
              <a:t>25%</a:t>
            </a:r>
            <a:r>
              <a:rPr lang="en-GB" sz="14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cs typeface="Calibri" panose="020F0502020204030204" pitchFamily="34" charset="0"/>
              </a:rPr>
              <a:t>relative reduction in prevalence of raised blood pressure or contain the prevalence of raised blood pressure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15551" y="4763538"/>
            <a:ext cx="1692696" cy="181586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914239">
              <a:defRPr/>
            </a:pPr>
            <a:r>
              <a:rPr lang="en-GB" sz="1400" kern="0" dirty="0">
                <a:cs typeface="Calibri" panose="020F0502020204030204" pitchFamily="34" charset="0"/>
              </a:rPr>
              <a:t>At least</a:t>
            </a:r>
            <a:r>
              <a:rPr lang="en-GB" sz="1400" kern="0" dirty="0">
                <a:solidFill>
                  <a:srgbClr val="073E87"/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solidFill>
                  <a:srgbClr val="C00000"/>
                </a:solidFill>
                <a:cs typeface="Calibri" panose="020F0502020204030204" pitchFamily="34" charset="0"/>
              </a:rPr>
              <a:t>50%</a:t>
            </a:r>
            <a:r>
              <a:rPr lang="en-GB" sz="1400" kern="0" dirty="0">
                <a:solidFill>
                  <a:srgbClr val="C6E7FC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GB" sz="1400" kern="0" dirty="0">
                <a:cs typeface="Calibri" panose="020F0502020204030204" pitchFamily="34" charset="0"/>
              </a:rPr>
              <a:t>of eligible people receive drug therapy and counselling to prevent heart attacks and strokes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0006802" y="4431405"/>
            <a:ext cx="0" cy="1912246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704932" y="4387402"/>
            <a:ext cx="0" cy="2562162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3073047" y="4456571"/>
            <a:ext cx="0" cy="2488980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5334585" y="4301678"/>
            <a:ext cx="0" cy="1674511"/>
          </a:xfrm>
          <a:prstGeom prst="line">
            <a:avLst/>
          </a:prstGeom>
          <a:noFill/>
          <a:ln w="9525" cap="flat" cmpd="sng" algn="ctr">
            <a:solidFill>
              <a:srgbClr val="31B6FD"/>
            </a:solidFill>
            <a:prstDash val="solid"/>
          </a:ln>
          <a:effectLst/>
        </p:spPr>
      </p:cxn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67" t="12138" r="2251" b="75377"/>
          <a:stretch/>
        </p:blipFill>
        <p:spPr bwMode="auto">
          <a:xfrm>
            <a:off x="9617868" y="3801066"/>
            <a:ext cx="777600" cy="6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5" t="12138" r="89117" b="75548"/>
          <a:stretch/>
        </p:blipFill>
        <p:spPr bwMode="auto">
          <a:xfrm>
            <a:off x="7263648" y="3801066"/>
            <a:ext cx="777600" cy="6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3" t="12138" r="77541" b="75377"/>
          <a:stretch/>
        </p:blipFill>
        <p:spPr bwMode="auto">
          <a:xfrm>
            <a:off x="8454613" y="3791828"/>
            <a:ext cx="777600" cy="6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3" t="12138" r="67218" b="75377"/>
          <a:stretch/>
        </p:blipFill>
        <p:spPr bwMode="auto">
          <a:xfrm>
            <a:off x="2582914" y="3791830"/>
            <a:ext cx="777600" cy="6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68" t="12138" r="56476" b="75377"/>
          <a:stretch/>
        </p:blipFill>
        <p:spPr bwMode="auto">
          <a:xfrm>
            <a:off x="4937137" y="3782592"/>
            <a:ext cx="777600" cy="6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04" t="12138" r="45632" b="75377"/>
          <a:stretch/>
        </p:blipFill>
        <p:spPr bwMode="auto">
          <a:xfrm>
            <a:off x="3755407" y="3791829"/>
            <a:ext cx="777600" cy="66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50" t="12138" r="34891" b="75377"/>
          <a:stretch/>
        </p:blipFill>
        <p:spPr bwMode="auto">
          <a:xfrm>
            <a:off x="256400" y="3782316"/>
            <a:ext cx="777600" cy="6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95" t="12138" r="24150" b="75377"/>
          <a:stretch/>
        </p:blipFill>
        <p:spPr bwMode="auto">
          <a:xfrm>
            <a:off x="6100392" y="3791830"/>
            <a:ext cx="777600" cy="6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936" t="12138" r="13513" b="75377"/>
          <a:stretch/>
        </p:blipFill>
        <p:spPr bwMode="auto">
          <a:xfrm>
            <a:off x="1428892" y="3791828"/>
            <a:ext cx="777600" cy="69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978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920" y="150726"/>
            <a:ext cx="10247842" cy="1215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100" b="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Ottawa Conference - 1986</a:t>
            </a:r>
            <a:br>
              <a:rPr lang="en-US" altLang="en-US" sz="4100" b="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100" b="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Ottawa Charter for Health Promotion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39636" y="1802604"/>
            <a:ext cx="8265107" cy="39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Build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Healthy Public Policies</a:t>
            </a:r>
          </a:p>
          <a:p>
            <a:pPr rtl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>
                <a:cs typeface="Arial" panose="020B0604020202020204" pitchFamily="34" charset="0"/>
              </a:rPr>
              <a:t>Create supportive environments</a:t>
            </a:r>
          </a:p>
          <a:p>
            <a:pPr rtl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>
                <a:cs typeface="Arial" panose="020B0604020202020204" pitchFamily="34" charset="0"/>
              </a:rPr>
              <a:t>Strengthen community action</a:t>
            </a:r>
          </a:p>
          <a:p>
            <a:pPr rtl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>
                <a:cs typeface="Arial" panose="020B0604020202020204" pitchFamily="34" charset="0"/>
              </a:rPr>
              <a:t>Develop personal skills</a:t>
            </a:r>
          </a:p>
          <a:p>
            <a:pPr rtl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600" dirty="0">
                <a:cs typeface="Arial" panose="020B0604020202020204" pitchFamily="34" charset="0"/>
              </a:rPr>
              <a:t>Reorient health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30067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 lIns="104306" tIns="52153" rIns="104306" bIns="52153"/>
          <a:lstStyle/>
          <a:p>
            <a:pPr eaLnBrk="1" hangingPunct="1"/>
            <a:r>
              <a:rPr lang="en-US" altLang="en-US" sz="3600" dirty="0" smtClean="0"/>
              <a:t>Taxation as an instrument for a </a:t>
            </a:r>
            <a:br>
              <a:rPr lang="en-US" altLang="en-US" sz="3600" dirty="0" smtClean="0"/>
            </a:br>
            <a:r>
              <a:rPr lang="en-US" altLang="en-US" sz="3600" dirty="0" smtClean="0"/>
              <a:t>healthy public policy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293326" y="1478998"/>
            <a:ext cx="10082574" cy="5084599"/>
          </a:xfrm>
        </p:spPr>
        <p:txBody>
          <a:bodyPr lIns="104306" tIns="52153" rIns="104306" bIns="52153"/>
          <a:lstStyle/>
          <a:p>
            <a:pPr marL="0" indent="0" defTabSz="521528">
              <a:spcBef>
                <a:spcPts val="800"/>
              </a:spcBef>
              <a:buNone/>
            </a:pPr>
            <a:r>
              <a:rPr lang="en-US" altLang="en-US" sz="2200" dirty="0" smtClean="0"/>
              <a:t>From an economic perspective, why should we increase taxes on tobacco, alcohol and unhealthy food products vs. other products?</a:t>
            </a:r>
          </a:p>
          <a:p>
            <a:pPr marL="543258" indent="-543258" defTabSz="521528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en-US" altLang="en-US" sz="2200" dirty="0" smtClean="0"/>
              <a:t>Economic justification: correct for market failures and negative externalities</a:t>
            </a:r>
          </a:p>
          <a:p>
            <a:pPr marL="1071896" lvl="1" indent="-543258" defTabSz="521528">
              <a:spcBef>
                <a:spcPts val="800"/>
              </a:spcBef>
            </a:pPr>
            <a:r>
              <a:rPr lang="en-US" altLang="en-US" sz="1800" dirty="0" smtClean="0"/>
              <a:t>Harm imposed on society is not accounted for in the market price</a:t>
            </a:r>
          </a:p>
          <a:p>
            <a:pPr marL="1071896" lvl="1" indent="-543258" defTabSz="521528">
              <a:spcBef>
                <a:spcPts val="800"/>
              </a:spcBef>
            </a:pPr>
            <a:r>
              <a:rPr lang="en-US" altLang="en-US" sz="1800" dirty="0" smtClean="0"/>
              <a:t>Market price doesn’t account for future </a:t>
            </a:r>
            <a:r>
              <a:rPr lang="en-US" altLang="en-US" sz="1800" dirty="0"/>
              <a:t>consequences of current </a:t>
            </a:r>
            <a:r>
              <a:rPr lang="en-US" altLang="en-US" sz="1800" dirty="0" smtClean="0"/>
              <a:t>actions</a:t>
            </a:r>
          </a:p>
          <a:p>
            <a:pPr marL="543258" indent="-543258" defTabSz="521528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en-US" altLang="en-US" sz="2200" dirty="0" smtClean="0"/>
              <a:t>Public health justification: increased taxes and prices effectively reduce their use and their consequent health burden</a:t>
            </a:r>
          </a:p>
          <a:p>
            <a:pPr marL="1071896" lvl="1" indent="-543258" defTabSz="521528">
              <a:spcBef>
                <a:spcPts val="800"/>
              </a:spcBef>
            </a:pPr>
            <a:r>
              <a:rPr lang="en-US" altLang="en-US" sz="1800" dirty="0" smtClean="0"/>
              <a:t>Increases in taxes that increase prices reduce consumption through increased cessation, reduced initiation and reduces intensity by continuing users</a:t>
            </a:r>
          </a:p>
          <a:p>
            <a:pPr marL="543258" indent="-543258" defTabSz="521528">
              <a:spcBef>
                <a:spcPts val="800"/>
              </a:spcBef>
              <a:buFont typeface="Wingdings" pitchFamily="2" charset="2"/>
              <a:buAutoNum type="arabicPeriod"/>
            </a:pPr>
            <a:r>
              <a:rPr lang="en-US" altLang="en-US" sz="2200" dirty="0" smtClean="0"/>
              <a:t>Public finance justification: higher taxes are an efficient way to raise revenues</a:t>
            </a:r>
          </a:p>
          <a:p>
            <a:pPr marL="1071896" lvl="1" indent="-543258" defTabSz="521528">
              <a:spcBef>
                <a:spcPts val="800"/>
              </a:spcBef>
            </a:pPr>
            <a:r>
              <a:rPr lang="en-US" altLang="en-US" sz="1800" dirty="0" smtClean="0"/>
              <a:t>Because the demand for these products are price inelastic, increases in taxes will result in increased revenues even as consumption declines</a:t>
            </a:r>
          </a:p>
          <a:p>
            <a:pPr marL="1071896" lvl="1" indent="-543258" defTabSz="521528"/>
            <a:r>
              <a:rPr lang="en-US" altLang="en-US" sz="1800" dirty="0" smtClean="0"/>
              <a:t>Increased revenues can be used to improve health and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414856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 rot="-5376995">
            <a:off x="-344671" y="6866504"/>
            <a:ext cx="975244" cy="2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itchFamily="18" charset="0"/>
                <a:cs typeface="Times New Roman (Hebrew)" pitchFamily="26" charset="-79"/>
              </a:rPr>
              <a:t>Verbov 2002</a:t>
            </a:r>
            <a:endParaRPr lang="en-US" altLang="en-US" sz="2700">
              <a:latin typeface="Times New Roman" pitchFamily="18" charset="0"/>
              <a:cs typeface="Times New Roman (Hebrew)" pitchFamily="26" charset="-79"/>
            </a:endParaRPr>
          </a:p>
        </p:txBody>
      </p:sp>
      <p:sp>
        <p:nvSpPr>
          <p:cNvPr id="605188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Building healthy public policy 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reduce tobacco use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Text Box 5"/>
          <p:cNvSpPr>
            <a:spLocks noGrp="1" noChangeArrowheads="1"/>
          </p:cNvSpPr>
          <p:nvPr>
            <p:ph sz="half" idx="1"/>
          </p:nvPr>
        </p:nvSpPr>
        <p:spPr>
          <a:xfrm>
            <a:off x="517525" y="1532461"/>
            <a:ext cx="4772025" cy="50847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50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6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www.who.int/campaigns/no-tobacco-day/2014/wntd-poster-hires.jpg?u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091" y="1487155"/>
            <a:ext cx="3894731" cy="51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672" y="1427031"/>
            <a:ext cx="3675589" cy="51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11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593839"/>
              </p:ext>
            </p:extLst>
          </p:nvPr>
        </p:nvGraphicFramePr>
        <p:xfrm>
          <a:off x="607056" y="950567"/>
          <a:ext cx="9580060" cy="453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Content Placeholder 3"/>
          <p:cNvSpPr>
            <a:spLocks noGrp="1"/>
          </p:cNvSpPr>
          <p:nvPr>
            <p:ph idx="1"/>
          </p:nvPr>
        </p:nvSpPr>
        <p:spPr>
          <a:xfrm>
            <a:off x="1557338" y="6291263"/>
            <a:ext cx="7408862" cy="1270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sz="2700" dirty="0" smtClean="0"/>
          </a:p>
          <a:p>
            <a:pPr marL="0" indent="0" algn="ctr">
              <a:buFontTx/>
              <a:buNone/>
            </a:pPr>
            <a:endParaRPr lang="en-GB" altLang="en-US" sz="27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3688" y="128588"/>
            <a:ext cx="10106025" cy="80803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101335" tIns="50660" rIns="101335" bIns="50660"/>
          <a:lstStyle>
            <a:lvl1pPr rtl="0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rtl="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rtl="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rtl="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rtl="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5000" dirty="0" smtClean="0">
                <a:solidFill>
                  <a:srgbClr val="FFFFFF"/>
                </a:solidFill>
                <a:cs typeface="Arial" pitchFamily="34" charset="0"/>
              </a:rPr>
              <a:t>Smoking kills ...</a:t>
            </a:r>
            <a:endParaRPr lang="en-US" altLang="en-US" sz="5000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60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47860"/>
            <a:ext cx="10693400" cy="69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421" y="868145"/>
            <a:ext cx="4463576" cy="5948994"/>
          </a:xfrm>
          <a:prstGeom prst="rect">
            <a:avLst/>
          </a:prstGeom>
          <a:noFill/>
          <a:ln w="38100">
            <a:gradFill>
              <a:gsLst>
                <a:gs pos="0">
                  <a:srgbClr val="0A5079"/>
                </a:gs>
                <a:gs pos="100000">
                  <a:srgbClr val="22A6E0"/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" y="220538"/>
            <a:ext cx="10693400" cy="474527"/>
          </a:xfrm>
          <a:prstGeom prst="rect">
            <a:avLst/>
          </a:prstGeom>
          <a:gradFill>
            <a:gsLst>
              <a:gs pos="0">
                <a:srgbClr val="0A5079"/>
              </a:gs>
              <a:gs pos="100000">
                <a:srgbClr val="22A6E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square" lIns="104178" tIns="52089" rIns="104178" bIns="52089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prstClr val="white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Tobacco tax as a revenue stream for financing for development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9995" y="868146"/>
            <a:ext cx="5143014" cy="541447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rtl="0">
              <a:buClr>
                <a:srgbClr val="22A6E0"/>
              </a:buClr>
            </a:pPr>
            <a:r>
              <a:rPr lang="en-GB" sz="2300" b="0" dirty="0"/>
              <a:t>The </a:t>
            </a:r>
            <a:r>
              <a:rPr lang="en-GB" sz="2300" dirty="0"/>
              <a:t>Addis Ababa Action Agenda </a:t>
            </a:r>
            <a:r>
              <a:rPr lang="en-GB" sz="2300" b="0" dirty="0"/>
              <a:t>recognizes that price and tax measures on tobacco represent a revenue stream for financing for development in many countries</a:t>
            </a:r>
          </a:p>
          <a:p>
            <a:pPr marL="325955" indent="-325955" rtl="0">
              <a:buClr>
                <a:srgbClr val="22A6E0"/>
              </a:buClr>
              <a:buFont typeface="Wingdings" panose="05000000000000000000" pitchFamily="2" charset="2"/>
              <a:buChar char="§"/>
            </a:pPr>
            <a:r>
              <a:rPr lang="en-GB" sz="2300" b="0" dirty="0"/>
              <a:t>Governments already collect nearly US$270 billion in tobacco excise revenues each year</a:t>
            </a:r>
          </a:p>
          <a:p>
            <a:pPr marL="325955" indent="-325955" rtl="0">
              <a:buClr>
                <a:srgbClr val="22A6E0"/>
              </a:buClr>
              <a:buFont typeface="Wingdings" panose="05000000000000000000" pitchFamily="2" charset="2"/>
              <a:buChar char="§"/>
            </a:pPr>
            <a:r>
              <a:rPr lang="en-GB" sz="2300" b="0" dirty="0"/>
              <a:t>Tobacco taxation offers a win-win policy option for governments</a:t>
            </a:r>
          </a:p>
          <a:p>
            <a:pPr marL="325955" indent="-325955" rtl="0">
              <a:buClr>
                <a:srgbClr val="22A6E0"/>
              </a:buClr>
              <a:buFont typeface="Wingdings" panose="05000000000000000000" pitchFamily="2" charset="2"/>
              <a:buChar char="§"/>
            </a:pPr>
            <a:r>
              <a:rPr lang="en-GB" sz="2300" b="0" dirty="0"/>
              <a:t>Increased tobacco taxes can bring in important revenue to finance the SDGs</a:t>
            </a:r>
          </a:p>
          <a:p>
            <a:pPr marL="325955" indent="-325955" rtl="0">
              <a:buClr>
                <a:srgbClr val="22A6E0"/>
              </a:buClr>
              <a:buFont typeface="Wingdings" panose="05000000000000000000" pitchFamily="2" charset="2"/>
              <a:buChar char="§"/>
            </a:pPr>
            <a:r>
              <a:rPr lang="en-GB" sz="2300" b="0" dirty="0"/>
              <a:t>WHO FCTC implementation is a target of the SDGs</a:t>
            </a:r>
          </a:p>
        </p:txBody>
      </p:sp>
    </p:spTree>
    <p:extLst>
      <p:ext uri="{BB962C8B-B14F-4D97-AF65-F5344CB8AC3E}">
        <p14:creationId xmlns:p14="http://schemas.microsoft.com/office/powerpoint/2010/main" xmlns="" val="263603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Africa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Raising excise taxes increases prices and reduces </a:t>
            </a:r>
            <a:r>
              <a:rPr lang="en-US" sz="2400" dirty="0">
                <a:solidFill>
                  <a:srgbClr val="FF0000"/>
                </a:solidFill>
              </a:rPr>
              <a:t>consumption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8934305"/>
              </p:ext>
            </p:extLst>
          </p:nvPr>
        </p:nvGraphicFramePr>
        <p:xfrm>
          <a:off x="517525" y="1522413"/>
          <a:ext cx="9696450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95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Smoking prevalence in South </a:t>
            </a:r>
            <a:r>
              <a:rPr lang="en-US" sz="2400" dirty="0" smtClean="0"/>
              <a:t>Africa:</a:t>
            </a:r>
            <a:br>
              <a:rPr lang="en-US" sz="2400" dirty="0" smtClean="0"/>
            </a:br>
            <a:r>
              <a:rPr lang="en-US" sz="2400" dirty="0" smtClean="0"/>
              <a:t>There are 4 million fewer smokers than there would have been</a:t>
            </a:r>
            <a:endParaRPr lang="en-US" sz="2400" dirty="0"/>
          </a:p>
        </p:txBody>
      </p:sp>
      <p:graphicFrame>
        <p:nvGraphicFramePr>
          <p:cNvPr id="6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2049073"/>
              </p:ext>
            </p:extLst>
          </p:nvPr>
        </p:nvGraphicFramePr>
        <p:xfrm>
          <a:off x="517525" y="1522413"/>
          <a:ext cx="9696450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80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 rot="-5376995">
            <a:off x="-344671" y="6866504"/>
            <a:ext cx="975244" cy="2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itchFamily="18" charset="0"/>
                <a:cs typeface="Times New Roman (Hebrew)" pitchFamily="26" charset="-79"/>
              </a:rPr>
              <a:t>Verbov 2002</a:t>
            </a:r>
            <a:endParaRPr lang="en-US" altLang="en-US" sz="2700">
              <a:latin typeface="Times New Roman" pitchFamily="18" charset="0"/>
              <a:cs typeface="Times New Roman (Hebrew)" pitchFamily="26" charset="-79"/>
            </a:endParaRPr>
          </a:p>
        </p:txBody>
      </p:sp>
      <p:sp>
        <p:nvSpPr>
          <p:cNvPr id="60518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534670" y="-83107"/>
            <a:ext cx="9891395" cy="1260211"/>
          </a:xfrm>
        </p:spPr>
        <p:txBody>
          <a:bodyPr anchor="b"/>
          <a:lstStyle/>
          <a:p>
            <a:pPr>
              <a:defRPr/>
            </a:pPr>
            <a:r>
              <a:rPr lang="en-US" alt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Outline</a:t>
            </a:r>
            <a:endParaRPr lang="en-US" altLang="en-U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445558" y="1758463"/>
            <a:ext cx="10069618" cy="4149968"/>
          </a:xfrm>
        </p:spPr>
        <p:txBody>
          <a:bodyPr/>
          <a:lstStyle/>
          <a:p>
            <a:pPr marL="1028700" indent="-1028700" eaLnBrk="1" hangingPunct="1">
              <a:lnSpc>
                <a:spcPct val="80000"/>
              </a:lnSpc>
              <a:buClrTx/>
              <a:buAutoNum type="romanUcPeriod"/>
            </a:pPr>
            <a:r>
              <a:rPr lang="en-US" altLang="en-US" sz="4800" dirty="0" smtClean="0">
                <a:solidFill>
                  <a:schemeClr val="tx1"/>
                </a:solidFill>
                <a:cs typeface="Calibri" pitchFamily="34" charset="0"/>
              </a:rPr>
              <a:t>What is health promotion?</a:t>
            </a:r>
          </a:p>
          <a:p>
            <a:pPr marL="1028700" indent="-1028700" eaLnBrk="1" hangingPunct="1">
              <a:lnSpc>
                <a:spcPct val="80000"/>
              </a:lnSpc>
              <a:buClrTx/>
              <a:buAutoNum type="romanUcPeriod"/>
            </a:pPr>
            <a:r>
              <a:rPr lang="en-US" altLang="en-US" sz="4800" dirty="0" smtClean="0">
                <a:solidFill>
                  <a:schemeClr val="tx1"/>
                </a:solidFill>
                <a:cs typeface="Calibri" pitchFamily="34" charset="0"/>
              </a:rPr>
              <a:t>Fiscal policy as an instrument to address the risk factors of NCDs</a:t>
            </a:r>
          </a:p>
          <a:p>
            <a:pPr marL="1028700" indent="-1028700" eaLnBrk="1" hangingPunct="1">
              <a:lnSpc>
                <a:spcPct val="80000"/>
              </a:lnSpc>
              <a:buClrTx/>
              <a:buAutoNum type="romanUcPeriod"/>
            </a:pPr>
            <a:r>
              <a:rPr lang="en-US" altLang="en-US" sz="4800" dirty="0" smtClean="0">
                <a:solidFill>
                  <a:schemeClr val="tx1"/>
                </a:solidFill>
                <a:cs typeface="Calibri" pitchFamily="34" charset="0"/>
              </a:rPr>
              <a:t>Concluding Remarks</a:t>
            </a:r>
          </a:p>
          <a:p>
            <a:pPr marL="1028700" indent="-1028700" eaLnBrk="1" hangingPunct="1">
              <a:lnSpc>
                <a:spcPct val="80000"/>
              </a:lnSpc>
              <a:buClrTx/>
              <a:buAutoNum type="romanUcPeriod"/>
            </a:pPr>
            <a:endParaRPr lang="en-US" altLang="en-US" sz="4800" dirty="0">
              <a:solidFill>
                <a:schemeClr val="tx1"/>
              </a:solidFill>
              <a:cs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6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3763" y="28712"/>
            <a:ext cx="9360152" cy="9829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/>
              <a:t>Philippine Tobacco Tax Reform Path at a Glance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14355" y="813295"/>
          <a:ext cx="9385739" cy="359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1881627" y="3089270"/>
            <a:ext cx="1453206" cy="283547"/>
          </a:xfrm>
          <a:prstGeom prst="line">
            <a:avLst/>
          </a:prstGeom>
          <a:ln w="317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38" y="4453509"/>
            <a:ext cx="4959331" cy="305519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562" tIns="49782" rIns="99562" bIns="49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Gill Sans MT" pitchFamily="34" charset="0"/>
              </a:rPr>
              <a:t>Key Features</a:t>
            </a:r>
          </a:p>
          <a:p>
            <a:pPr marL="311134" indent="-311134" rt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Simplified tax structure -  multi-tiered to unitary by 2017. </a:t>
            </a:r>
          </a:p>
          <a:p>
            <a:pPr marL="311134" indent="-311134" rt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Significantly increased tobacco taxes for health reasons (341% in year 1)</a:t>
            </a:r>
          </a:p>
          <a:p>
            <a:pPr marL="311134" indent="-311134" rt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automatically increase 4% annually starting 2017 to account for inflation.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34" indent="-311134" rt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Bulk of incremental revenues earmarked for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Health Care.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1134" indent="-311134" rt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Safety nets for tobacco farmers/others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Box 19"/>
          <p:cNvSpPr txBox="1">
            <a:spLocks noChangeArrowheads="1"/>
          </p:cNvSpPr>
          <p:nvPr/>
        </p:nvSpPr>
        <p:spPr bwMode="auto">
          <a:xfrm>
            <a:off x="1388086" y="3504088"/>
            <a:ext cx="865412" cy="3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Low</a:t>
            </a:r>
          </a:p>
        </p:txBody>
      </p:sp>
      <p:sp>
        <p:nvSpPr>
          <p:cNvPr id="21511" name="TextBox 20"/>
          <p:cNvSpPr txBox="1">
            <a:spLocks noChangeArrowheads="1"/>
          </p:cNvSpPr>
          <p:nvPr/>
        </p:nvSpPr>
        <p:spPr bwMode="auto">
          <a:xfrm>
            <a:off x="1047065" y="2998251"/>
            <a:ext cx="1127605" cy="30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Medium</a:t>
            </a:r>
          </a:p>
        </p:txBody>
      </p:sp>
      <p:sp>
        <p:nvSpPr>
          <p:cNvPr id="21512" name="TextBox 21"/>
          <p:cNvSpPr txBox="1">
            <a:spLocks noChangeArrowheads="1"/>
          </p:cNvSpPr>
          <p:nvPr/>
        </p:nvSpPr>
        <p:spPr bwMode="auto">
          <a:xfrm>
            <a:off x="1393230" y="2490669"/>
            <a:ext cx="865411" cy="3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High</a:t>
            </a:r>
          </a:p>
        </p:txBody>
      </p:sp>
      <p:sp>
        <p:nvSpPr>
          <p:cNvPr id="21513" name="TextBox 22"/>
          <p:cNvSpPr txBox="1">
            <a:spLocks noChangeArrowheads="1"/>
          </p:cNvSpPr>
          <p:nvPr/>
        </p:nvSpPr>
        <p:spPr bwMode="auto">
          <a:xfrm>
            <a:off x="1413793" y="1249711"/>
            <a:ext cx="1208148" cy="3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Premium</a:t>
            </a:r>
          </a:p>
        </p:txBody>
      </p:sp>
      <p:sp>
        <p:nvSpPr>
          <p:cNvPr id="21514" name="TextBox 23"/>
          <p:cNvSpPr txBox="1">
            <a:spLocks noChangeArrowheads="1"/>
          </p:cNvSpPr>
          <p:nvPr/>
        </p:nvSpPr>
        <p:spPr bwMode="auto">
          <a:xfrm>
            <a:off x="4390463" y="2070599"/>
            <a:ext cx="863698" cy="3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Tier 2</a:t>
            </a:r>
          </a:p>
        </p:txBody>
      </p:sp>
      <p:sp>
        <p:nvSpPr>
          <p:cNvPr id="21515" name="TextBox 24"/>
          <p:cNvSpPr txBox="1">
            <a:spLocks noChangeArrowheads="1"/>
          </p:cNvSpPr>
          <p:nvPr/>
        </p:nvSpPr>
        <p:spPr bwMode="auto">
          <a:xfrm>
            <a:off x="4390463" y="1256711"/>
            <a:ext cx="863698" cy="3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Tier 1</a:t>
            </a:r>
          </a:p>
        </p:txBody>
      </p:sp>
      <p:sp>
        <p:nvSpPr>
          <p:cNvPr id="21516" name="TextBox 25"/>
          <p:cNvSpPr txBox="1">
            <a:spLocks noChangeArrowheads="1"/>
          </p:cNvSpPr>
          <p:nvPr/>
        </p:nvSpPr>
        <p:spPr bwMode="auto">
          <a:xfrm>
            <a:off x="8822055" y="1188450"/>
            <a:ext cx="1035066" cy="30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Gill Sans MT" pitchFamily="34" charset="0"/>
              </a:rPr>
              <a:t>Unitary</a:t>
            </a:r>
          </a:p>
        </p:txBody>
      </p:sp>
      <p:sp>
        <p:nvSpPr>
          <p:cNvPr id="21517" name="TextBox 39"/>
          <p:cNvSpPr txBox="1">
            <a:spLocks noChangeArrowheads="1"/>
          </p:cNvSpPr>
          <p:nvPr/>
        </p:nvSpPr>
        <p:spPr bwMode="auto">
          <a:xfrm>
            <a:off x="3720414" y="3360563"/>
            <a:ext cx="968232" cy="40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341%</a:t>
            </a:r>
          </a:p>
        </p:txBody>
      </p:sp>
      <p:sp>
        <p:nvSpPr>
          <p:cNvPr id="43" name="Up Arrow 42"/>
          <p:cNvSpPr/>
          <p:nvPr/>
        </p:nvSpPr>
        <p:spPr>
          <a:xfrm>
            <a:off x="3256006" y="3042008"/>
            <a:ext cx="263908" cy="728122"/>
          </a:xfrm>
          <a:prstGeom prst="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9394859"/>
              </p:ext>
            </p:extLst>
          </p:nvPr>
        </p:nvGraphicFramePr>
        <p:xfrm>
          <a:off x="5099931" y="4434233"/>
          <a:ext cx="5583188" cy="3108521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484573"/>
                <a:gridCol w="619723"/>
                <a:gridCol w="619723"/>
                <a:gridCol w="619723"/>
                <a:gridCol w="619723"/>
                <a:gridCol w="619723"/>
              </a:tblGrid>
              <a:tr h="439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Billion Pesos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701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</a:t>
                      </a:r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Incremental </a:t>
                      </a:r>
                      <a:r>
                        <a:rPr lang="en-US" sz="1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</a:t>
                      </a:r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(Tobacco)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40.9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01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Incremental Revenue (Alcohol)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01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Incremental Revenue (Total)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56.9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64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Earmark for </a:t>
                      </a:r>
                      <a:r>
                        <a:rPr lang="en-US" sz="1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as</a:t>
                      </a:r>
                      <a:r>
                        <a:rPr lang="en-US" sz="1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2012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30.5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6" marR="8226" marT="8401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9249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40315" y="110533"/>
            <a:ext cx="9080822" cy="834013"/>
          </a:xfrm>
        </p:spPr>
        <p:txBody>
          <a:bodyPr/>
          <a:lstStyle/>
          <a:p>
            <a:pPr defTabSz="744993"/>
            <a:r>
              <a:rPr lang="en-PH" altLang="en-US" sz="4400" dirty="0" smtClean="0">
                <a:solidFill>
                  <a:srgbClr val="000000"/>
                </a:solidFill>
              </a:rPr>
              <a:t>Win </a:t>
            </a:r>
            <a:r>
              <a:rPr lang="en-PH" altLang="en-US" sz="4400" dirty="0">
                <a:solidFill>
                  <a:srgbClr val="000000"/>
                </a:solidFill>
              </a:rPr>
              <a:t>for Revenues</a:t>
            </a:r>
            <a:endParaRPr lang="en-PH" altLang="en-US" sz="3900" dirty="0"/>
          </a:p>
        </p:txBody>
      </p:sp>
      <p:graphicFrame>
        <p:nvGraphicFramePr>
          <p:cNvPr id="26627" name="Object 53"/>
          <p:cNvGraphicFramePr>
            <a:graphicFrameLocks noGrp="1"/>
          </p:cNvGraphicFramePr>
          <p:nvPr>
            <p:ph idx="1"/>
          </p:nvPr>
        </p:nvGraphicFramePr>
        <p:xfrm>
          <a:off x="-1448064" y="3106770"/>
          <a:ext cx="1086477" cy="1202450"/>
        </p:xfrm>
        <a:graphic>
          <a:graphicData uri="http://schemas.openxmlformats.org/presentationml/2006/ole">
            <p:oleObj spid="_x0000_s4136" r:id="rId4" imgW="1005927" imgH="1091279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306" y="783769"/>
            <a:ext cx="10168932" cy="475055"/>
          </a:xfrm>
          <a:prstGeom prst="rect">
            <a:avLst/>
          </a:prstGeom>
          <a:noFill/>
        </p:spPr>
        <p:txBody>
          <a:bodyPr wrap="square" lIns="99549" tIns="49776" rIns="99549" bIns="49776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Share of tobacco and alcohol excise collections to GDP in 2015.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778016" y="7088685"/>
            <a:ext cx="3096631" cy="4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2" tIns="49777" rIns="99552" bIns="497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Source: BIR and NSCB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          </a:t>
            </a:r>
          </a:p>
        </p:txBody>
      </p:sp>
      <p:graphicFrame>
        <p:nvGraphicFramePr>
          <p:cNvPr id="26630" name="Objec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8162843"/>
              </p:ext>
            </p:extLst>
          </p:nvPr>
        </p:nvGraphicFramePr>
        <p:xfrm>
          <a:off x="916747" y="1470934"/>
          <a:ext cx="8606131" cy="4990084"/>
        </p:xfrm>
        <a:graphic>
          <a:graphicData uri="http://schemas.openxmlformats.org/presentationml/2006/ole">
            <p:oleObj spid="_x0000_s4137" name="Worksheet" r:id="rId5" imgW="7972560" imgH="437197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20496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7305102"/>
              </p:ext>
            </p:extLst>
          </p:nvPr>
        </p:nvGraphicFramePr>
        <p:xfrm>
          <a:off x="755228" y="1004572"/>
          <a:ext cx="9079108" cy="5544926"/>
        </p:xfrm>
        <a:graphic>
          <a:graphicData uri="http://schemas.openxmlformats.org/presentationml/2006/ole">
            <p:oleObj spid="_x0000_s5140" r:id="rId4" imgW="8413209" imgH="5029636" progId="Excel.Sheet.8">
              <p:embed/>
            </p:oleObj>
          </a:graphicData>
        </a:graphic>
      </p:graphicFrame>
      <p:sp>
        <p:nvSpPr>
          <p:cNvPr id="33797" name="TextBox 14"/>
          <p:cNvSpPr txBox="1">
            <a:spLocks noChangeArrowheads="1"/>
          </p:cNvSpPr>
          <p:nvPr/>
        </p:nvSpPr>
        <p:spPr bwMode="auto">
          <a:xfrm>
            <a:off x="8225692" y="3523013"/>
            <a:ext cx="760877" cy="2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$ 1.9 B </a:t>
            </a:r>
          </a:p>
        </p:txBody>
      </p:sp>
      <p:sp>
        <p:nvSpPr>
          <p:cNvPr id="33798" name="TextBox 19"/>
          <p:cNvSpPr txBox="1">
            <a:spLocks noChangeArrowheads="1"/>
          </p:cNvSpPr>
          <p:nvPr/>
        </p:nvSpPr>
        <p:spPr bwMode="auto">
          <a:xfrm>
            <a:off x="7543798" y="3590561"/>
            <a:ext cx="956237" cy="2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$ 2.0 B</a:t>
            </a:r>
          </a:p>
        </p:txBody>
      </p:sp>
      <p:sp>
        <p:nvSpPr>
          <p:cNvPr id="33799" name="TextBox 20"/>
          <p:cNvSpPr txBox="1">
            <a:spLocks noChangeArrowheads="1"/>
          </p:cNvSpPr>
          <p:nvPr/>
        </p:nvSpPr>
        <p:spPr bwMode="auto">
          <a:xfrm>
            <a:off x="6745070" y="4473682"/>
            <a:ext cx="752309" cy="2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$ 1.3 B</a:t>
            </a:r>
          </a:p>
        </p:txBody>
      </p:sp>
      <p:sp>
        <p:nvSpPr>
          <p:cNvPr id="33800" name="TextBox 21"/>
          <p:cNvSpPr txBox="1">
            <a:spLocks noChangeArrowheads="1"/>
          </p:cNvSpPr>
          <p:nvPr/>
        </p:nvSpPr>
        <p:spPr bwMode="auto">
          <a:xfrm>
            <a:off x="5840244" y="4829836"/>
            <a:ext cx="956237" cy="2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$ 1.0 B</a:t>
            </a:r>
          </a:p>
        </p:txBody>
      </p:sp>
      <p:sp>
        <p:nvSpPr>
          <p:cNvPr id="33801" name="TextBox 22"/>
          <p:cNvSpPr txBox="1">
            <a:spLocks noChangeArrowheads="1"/>
          </p:cNvSpPr>
          <p:nvPr/>
        </p:nvSpPr>
        <p:spPr bwMode="auto">
          <a:xfrm>
            <a:off x="5017675" y="5142166"/>
            <a:ext cx="868839" cy="2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$ 0.7 B</a:t>
            </a:r>
          </a:p>
        </p:txBody>
      </p:sp>
      <p:sp>
        <p:nvSpPr>
          <p:cNvPr id="33802" name="TextBox 23"/>
          <p:cNvSpPr txBox="1">
            <a:spLocks noChangeArrowheads="1"/>
          </p:cNvSpPr>
          <p:nvPr/>
        </p:nvSpPr>
        <p:spPr bwMode="auto">
          <a:xfrm>
            <a:off x="4112847" y="5330288"/>
            <a:ext cx="760877" cy="2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$ 0.5 B</a:t>
            </a:r>
          </a:p>
        </p:txBody>
      </p:sp>
      <p:sp>
        <p:nvSpPr>
          <p:cNvPr id="33803" name="TextBox 24"/>
          <p:cNvSpPr txBox="1">
            <a:spLocks noChangeArrowheads="1"/>
          </p:cNvSpPr>
          <p:nvPr/>
        </p:nvSpPr>
        <p:spPr bwMode="auto">
          <a:xfrm>
            <a:off x="3372534" y="5343966"/>
            <a:ext cx="719748" cy="27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2060"/>
                </a:solidFill>
              </a:rPr>
              <a:t>$ 0.5 B</a:t>
            </a:r>
          </a:p>
        </p:txBody>
      </p:sp>
      <p:sp>
        <p:nvSpPr>
          <p:cNvPr id="33804" name="TextBox 25"/>
          <p:cNvSpPr txBox="1">
            <a:spLocks noChangeArrowheads="1"/>
          </p:cNvSpPr>
          <p:nvPr/>
        </p:nvSpPr>
        <p:spPr bwMode="auto">
          <a:xfrm>
            <a:off x="2632222" y="5468174"/>
            <a:ext cx="980228" cy="2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$ 0.4 B</a:t>
            </a:r>
          </a:p>
        </p:txBody>
      </p:sp>
      <p:sp>
        <p:nvSpPr>
          <p:cNvPr id="33805" name="TextBox 26"/>
          <p:cNvSpPr txBox="1">
            <a:spLocks noChangeArrowheads="1"/>
          </p:cNvSpPr>
          <p:nvPr/>
        </p:nvSpPr>
        <p:spPr bwMode="auto">
          <a:xfrm>
            <a:off x="1879043" y="5681449"/>
            <a:ext cx="856001" cy="2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2060"/>
                </a:solidFill>
              </a:rPr>
              <a:t>$ 0.2 B</a:t>
            </a:r>
          </a:p>
        </p:txBody>
      </p:sp>
      <p:sp>
        <p:nvSpPr>
          <p:cNvPr id="33806" name="TextBox 28"/>
          <p:cNvSpPr txBox="1">
            <a:spLocks noChangeArrowheads="1"/>
          </p:cNvSpPr>
          <p:nvPr/>
        </p:nvSpPr>
        <p:spPr bwMode="auto">
          <a:xfrm>
            <a:off x="1447208" y="6776258"/>
            <a:ext cx="1814793" cy="27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8" tIns="49779" rIns="99558" bIns="497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Source: GAA, DBM</a:t>
            </a:r>
          </a:p>
        </p:txBody>
      </p:sp>
      <p:sp>
        <p:nvSpPr>
          <p:cNvPr id="33807" name="Title 1"/>
          <p:cNvSpPr>
            <a:spLocks noGrp="1"/>
          </p:cNvSpPr>
          <p:nvPr>
            <p:ph type="title"/>
          </p:nvPr>
        </p:nvSpPr>
        <p:spPr>
          <a:xfrm>
            <a:off x="1026498" y="336526"/>
            <a:ext cx="8851188" cy="698366"/>
          </a:xfrm>
        </p:spPr>
        <p:txBody>
          <a:bodyPr>
            <a:noAutofit/>
          </a:bodyPr>
          <a:lstStyle/>
          <a:p>
            <a:pPr defTabSz="744993"/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for Public 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1770840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9"/>
          <p:cNvSpPr txBox="1">
            <a:spLocks noChangeArrowheads="1"/>
          </p:cNvSpPr>
          <p:nvPr/>
        </p:nvSpPr>
        <p:spPr bwMode="auto">
          <a:xfrm>
            <a:off x="778015" y="7088687"/>
            <a:ext cx="3096630" cy="2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0" tIns="52151" rIns="104300" bIns="5215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PT Sans"/>
              </a:rPr>
              <a:t>Source: BIR</a:t>
            </a: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819142" y="168031"/>
            <a:ext cx="9331021" cy="11604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700" dirty="0" smtClean="0"/>
              <a:t>Philippines </a:t>
            </a:r>
            <a:r>
              <a:rPr lang="en-US" altLang="en-US" sz="3700" dirty="0"/>
              <a:t/>
            </a:r>
            <a:br>
              <a:rPr lang="en-US" altLang="en-US" sz="3700" dirty="0"/>
            </a:br>
            <a:r>
              <a:rPr lang="en-US" altLang="en-US" sz="2700" dirty="0" smtClean="0"/>
              <a:t>Raising tobacco taxes is Good </a:t>
            </a:r>
            <a:r>
              <a:rPr lang="en-US" altLang="en-US" sz="2700" dirty="0"/>
              <a:t>for Revenues, Good for Health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37894" name="Objec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6978748"/>
              </p:ext>
            </p:extLst>
          </p:nvPr>
        </p:nvGraphicFramePr>
        <p:xfrm>
          <a:off x="766021" y="1447801"/>
          <a:ext cx="9180215" cy="5105400"/>
        </p:xfrm>
        <a:graphic>
          <a:graphicData uri="http://schemas.openxmlformats.org/presentationml/2006/ole">
            <p:oleObj spid="_x0000_s3099" name="Worksheet" r:id="rId4" imgW="8503867" imgH="508241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8631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12949" y="975801"/>
            <a:ext cx="9485643" cy="64111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1370" tIns="50685" rIns="101370" bIns="5068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9808" y="1534078"/>
            <a:ext cx="695555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9808" y="2283720"/>
            <a:ext cx="695555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9808" y="3033362"/>
            <a:ext cx="695555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9808" y="3783004"/>
            <a:ext cx="695555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9808" y="4532646"/>
            <a:ext cx="695555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9808" y="5282288"/>
            <a:ext cx="695555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9808" y="6031930"/>
            <a:ext cx="695555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33360" y="1549893"/>
            <a:ext cx="6892008" cy="5122211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1694154" y="2046492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1694154" y="2797715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1694154" y="3548939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40</a:t>
            </a:r>
          </a:p>
        </p:txBody>
      </p:sp>
      <p:sp>
        <p:nvSpPr>
          <p:cNvPr id="70670" name="TextBox 16"/>
          <p:cNvSpPr txBox="1">
            <a:spLocks noChangeArrowheads="1"/>
          </p:cNvSpPr>
          <p:nvPr/>
        </p:nvSpPr>
        <p:spPr bwMode="auto">
          <a:xfrm>
            <a:off x="1694154" y="4300162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1694154" y="5051386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20</a:t>
            </a:r>
          </a:p>
        </p:txBody>
      </p:sp>
      <p:sp>
        <p:nvSpPr>
          <p:cNvPr id="70672" name="TextBox 18"/>
          <p:cNvSpPr txBox="1">
            <a:spLocks noChangeArrowheads="1"/>
          </p:cNvSpPr>
          <p:nvPr/>
        </p:nvSpPr>
        <p:spPr bwMode="auto">
          <a:xfrm>
            <a:off x="1694154" y="5802609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1861395" y="6553833"/>
            <a:ext cx="361814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70674" name="TextBox 20"/>
          <p:cNvSpPr txBox="1">
            <a:spLocks noChangeArrowheads="1"/>
          </p:cNvSpPr>
          <p:nvPr/>
        </p:nvSpPr>
        <p:spPr bwMode="auto">
          <a:xfrm>
            <a:off x="1694154" y="1295268"/>
            <a:ext cx="518908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70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945628" y="6781572"/>
            <a:ext cx="0" cy="23090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4771" y="6781572"/>
            <a:ext cx="0" cy="23090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91166" y="6781572"/>
            <a:ext cx="0" cy="23090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67561" y="6781572"/>
            <a:ext cx="0" cy="23090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679" name="TextBox 25"/>
          <p:cNvSpPr txBox="1">
            <a:spLocks noChangeArrowheads="1"/>
          </p:cNvSpPr>
          <p:nvPr/>
        </p:nvSpPr>
        <p:spPr bwMode="auto">
          <a:xfrm>
            <a:off x="2684221" y="6946051"/>
            <a:ext cx="833097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000000"/>
                </a:solidFill>
                <a:cs typeface="Arial" pitchFamily="34" charset="0"/>
              </a:rPr>
              <a:t>1998</a:t>
            </a:r>
          </a:p>
        </p:txBody>
      </p:sp>
      <p:sp>
        <p:nvSpPr>
          <p:cNvPr id="70680" name="TextBox 26"/>
          <p:cNvSpPr txBox="1">
            <a:spLocks noChangeArrowheads="1"/>
          </p:cNvSpPr>
          <p:nvPr/>
        </p:nvSpPr>
        <p:spPr bwMode="auto">
          <a:xfrm>
            <a:off x="4060616" y="6946051"/>
            <a:ext cx="833097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2003</a:t>
            </a:r>
          </a:p>
        </p:txBody>
      </p: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5438683" y="6946051"/>
            <a:ext cx="833097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2008</a:t>
            </a:r>
          </a:p>
        </p:txBody>
      </p:sp>
      <p:sp>
        <p:nvSpPr>
          <p:cNvPr id="70682" name="TextBox 28"/>
          <p:cNvSpPr txBox="1">
            <a:spLocks noChangeArrowheads="1"/>
          </p:cNvSpPr>
          <p:nvPr/>
        </p:nvSpPr>
        <p:spPr bwMode="auto">
          <a:xfrm>
            <a:off x="6815078" y="6946051"/>
            <a:ext cx="833097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2013</a:t>
            </a:r>
          </a:p>
        </p:txBody>
      </p:sp>
      <p:sp>
        <p:nvSpPr>
          <p:cNvPr id="70683" name="TextBox 29"/>
          <p:cNvSpPr txBox="1">
            <a:spLocks noChangeArrowheads="1"/>
          </p:cNvSpPr>
          <p:nvPr/>
        </p:nvSpPr>
        <p:spPr bwMode="auto">
          <a:xfrm>
            <a:off x="8191472" y="6946051"/>
            <a:ext cx="833097" cy="4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2015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9322022" y="6781572"/>
            <a:ext cx="0" cy="23090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36704" y="6781572"/>
            <a:ext cx="0" cy="23090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686" name="TextBox 85"/>
          <p:cNvSpPr txBox="1">
            <a:spLocks noChangeArrowheads="1"/>
          </p:cNvSpPr>
          <p:nvPr/>
        </p:nvSpPr>
        <p:spPr bwMode="auto">
          <a:xfrm>
            <a:off x="612949" y="-30049"/>
            <a:ext cx="9485643" cy="9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 u="sng" dirty="0" smtClean="0">
                <a:cs typeface="Arial" pitchFamily="34" charset="0"/>
              </a:rPr>
              <a:t>Prevalence </a:t>
            </a:r>
            <a:r>
              <a:rPr lang="en-US" altLang="en-US" sz="2700" u="sng" dirty="0">
                <a:cs typeface="Arial" pitchFamily="34" charset="0"/>
              </a:rPr>
              <a:t>of Never, Current and Former </a:t>
            </a:r>
            <a:r>
              <a:rPr lang="en-US" altLang="en-US" sz="2700" u="sng" dirty="0" smtClean="0">
                <a:cs typeface="Arial" pitchFamily="34" charset="0"/>
              </a:rPr>
              <a:t> Smokers</a:t>
            </a:r>
            <a:r>
              <a:rPr lang="en-US" altLang="en-US" sz="2700" u="sng" dirty="0">
                <a:cs typeface="Arial" pitchFamily="34" charset="0"/>
              </a:rPr>
              <a:t>. </a:t>
            </a:r>
            <a:r>
              <a:rPr lang="en-US" altLang="en-US" sz="2700" u="sng" dirty="0" smtClean="0">
                <a:cs typeface="Arial" pitchFamily="34" charset="0"/>
              </a:rPr>
              <a:t>  Philippines</a:t>
            </a:r>
            <a:r>
              <a:rPr lang="en-US" altLang="en-US" sz="2700" u="sng" dirty="0">
                <a:cs typeface="Arial" pitchFamily="34" charset="0"/>
              </a:rPr>
              <a:t>, NNS </a:t>
            </a:r>
            <a:r>
              <a:rPr lang="en-US" altLang="en-US" sz="2700" u="sng" dirty="0" smtClean="0">
                <a:cs typeface="Arial" pitchFamily="34" charset="0"/>
              </a:rPr>
              <a:t>1998-2015 (Dr. Dan’s Study)</a:t>
            </a:r>
            <a:endParaRPr lang="en-US" altLang="en-US" sz="2700" u="sng" dirty="0">
              <a:cs typeface="Arial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813302" y="5568544"/>
            <a:ext cx="1664154" cy="656912"/>
            <a:chOff x="5518528" y="5589630"/>
            <a:chExt cx="1579880" cy="659039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5518528" y="5684829"/>
              <a:ext cx="1227308" cy="3966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6710906" y="5589630"/>
              <a:ext cx="150833" cy="157077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743" name="TextBox 90"/>
            <p:cNvSpPr txBox="1">
              <a:spLocks noChangeArrowheads="1"/>
            </p:cNvSpPr>
            <p:nvPr/>
          </p:nvSpPr>
          <p:spPr bwMode="auto">
            <a:xfrm>
              <a:off x="6401108" y="5816387"/>
              <a:ext cx="697300" cy="43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FF"/>
                  </a:solidFill>
                  <a:cs typeface="Arial" pitchFamily="34" charset="0"/>
                </a:rPr>
                <a:t>15.5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152905" y="5646040"/>
            <a:ext cx="1695976" cy="735073"/>
            <a:chOff x="6789132" y="5666728"/>
            <a:chExt cx="1610184" cy="738567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789132" y="5666728"/>
              <a:ext cx="1287715" cy="204987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995869" y="5755714"/>
              <a:ext cx="150842" cy="155726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740" name="TextBox 91"/>
            <p:cNvSpPr txBox="1">
              <a:spLocks noChangeArrowheads="1"/>
            </p:cNvSpPr>
            <p:nvPr/>
          </p:nvSpPr>
          <p:spPr bwMode="auto">
            <a:xfrm>
              <a:off x="7701975" y="5972360"/>
              <a:ext cx="697341" cy="43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FF"/>
                  </a:solidFill>
                  <a:cs typeface="Arial" pitchFamily="34" charset="0"/>
                </a:rPr>
                <a:t>13.0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813303" y="4281184"/>
            <a:ext cx="1673674" cy="699033"/>
            <a:chOff x="5518527" y="4298109"/>
            <a:chExt cx="1587895" cy="701085"/>
          </a:xfrm>
        </p:grpSpPr>
        <p:cxnSp>
          <p:nvCxnSpPr>
            <p:cNvPr id="72" name="Straight Connector 71"/>
            <p:cNvCxnSpPr>
              <a:endCxn id="42" idx="3"/>
            </p:cNvCxnSpPr>
            <p:nvPr/>
          </p:nvCxnSpPr>
          <p:spPr>
            <a:xfrm>
              <a:off x="5518527" y="4464656"/>
              <a:ext cx="1342346" cy="45681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710137" y="4842163"/>
              <a:ext cx="150736" cy="1570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737" name="TextBox 95"/>
            <p:cNvSpPr txBox="1">
              <a:spLocks noChangeArrowheads="1"/>
            </p:cNvSpPr>
            <p:nvPr/>
          </p:nvSpPr>
          <p:spPr bwMode="auto">
            <a:xfrm>
              <a:off x="6409570" y="4298109"/>
              <a:ext cx="696852" cy="43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0000"/>
                  </a:solidFill>
                  <a:cs typeface="Arial" pitchFamily="34" charset="0"/>
                </a:rPr>
                <a:t>25.4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121129" y="4486782"/>
            <a:ext cx="1646985" cy="643679"/>
            <a:chOff x="6759770" y="4503763"/>
            <a:chExt cx="1562710" cy="645914"/>
          </a:xfrm>
        </p:grpSpPr>
        <p:cxnSp>
          <p:nvCxnSpPr>
            <p:cNvPr id="74" name="Straight Connector 73"/>
            <p:cNvCxnSpPr>
              <a:endCxn id="43" idx="1"/>
            </p:cNvCxnSpPr>
            <p:nvPr/>
          </p:nvCxnSpPr>
          <p:spPr>
            <a:xfrm>
              <a:off x="6759770" y="4919561"/>
              <a:ext cx="1245667" cy="15235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005437" y="4992563"/>
              <a:ext cx="150749" cy="1571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734" name="TextBox 96"/>
            <p:cNvSpPr txBox="1">
              <a:spLocks noChangeArrowheads="1"/>
            </p:cNvSpPr>
            <p:nvPr/>
          </p:nvSpPr>
          <p:spPr bwMode="auto">
            <a:xfrm>
              <a:off x="7625568" y="4503763"/>
              <a:ext cx="696912" cy="43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0000"/>
                  </a:solidFill>
                  <a:cs typeface="Arial" pitchFamily="34" charset="0"/>
                </a:rPr>
                <a:t>23.3</a:t>
              </a: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5813303" y="1738095"/>
            <a:ext cx="1627070" cy="1009012"/>
            <a:chOff x="5518527" y="1744040"/>
            <a:chExt cx="1544111" cy="1013481"/>
          </a:xfrm>
        </p:grpSpPr>
        <p:cxnSp>
          <p:nvCxnSpPr>
            <p:cNvPr id="57" name="Straight Connector 56"/>
            <p:cNvCxnSpPr>
              <a:endCxn id="37" idx="1"/>
            </p:cNvCxnSpPr>
            <p:nvPr/>
          </p:nvCxnSpPr>
          <p:spPr>
            <a:xfrm flipV="1">
              <a:off x="5518527" y="2371508"/>
              <a:ext cx="1191944" cy="386013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710471" y="2293671"/>
              <a:ext cx="150778" cy="155676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8000"/>
                </a:solidFill>
              </a:endParaRPr>
            </a:p>
          </p:txBody>
        </p:sp>
        <p:sp>
          <p:nvSpPr>
            <p:cNvPr id="70731" name="TextBox 100"/>
            <p:cNvSpPr txBox="1">
              <a:spLocks noChangeArrowheads="1"/>
            </p:cNvSpPr>
            <p:nvPr/>
          </p:nvSpPr>
          <p:spPr bwMode="auto">
            <a:xfrm>
              <a:off x="6365592" y="1744040"/>
              <a:ext cx="697046" cy="432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8000"/>
                  </a:solidFill>
                  <a:cs typeface="Arial" pitchFamily="34" charset="0"/>
                </a:rPr>
                <a:t>59.1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162939" y="1500866"/>
            <a:ext cx="1680962" cy="861930"/>
            <a:chOff x="6799217" y="1506887"/>
            <a:chExt cx="1596003" cy="864214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6799217" y="2053958"/>
              <a:ext cx="1192501" cy="317143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7991718" y="1949301"/>
              <a:ext cx="149261" cy="156986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8000"/>
                </a:solidFill>
              </a:endParaRPr>
            </a:p>
          </p:txBody>
        </p:sp>
        <p:sp>
          <p:nvSpPr>
            <p:cNvPr id="70728" name="TextBox 101"/>
            <p:cNvSpPr txBox="1">
              <a:spLocks noChangeArrowheads="1"/>
            </p:cNvSpPr>
            <p:nvPr/>
          </p:nvSpPr>
          <p:spPr bwMode="auto">
            <a:xfrm>
              <a:off x="7697847" y="1506887"/>
              <a:ext cx="697373" cy="43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8000"/>
                  </a:solidFill>
                  <a:cs typeface="Arial" pitchFamily="34" charset="0"/>
                </a:rPr>
                <a:t>63.7</a:t>
              </a:r>
            </a:p>
          </p:txBody>
        </p:sp>
      </p:grpSp>
      <p:sp>
        <p:nvSpPr>
          <p:cNvPr id="70693" name="TextBox 102"/>
          <p:cNvSpPr txBox="1">
            <a:spLocks noChangeArrowheads="1"/>
          </p:cNvSpPr>
          <p:nvPr/>
        </p:nvSpPr>
        <p:spPr bwMode="auto">
          <a:xfrm>
            <a:off x="2204238" y="1086507"/>
            <a:ext cx="2542066" cy="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000"/>
                </a:solidFill>
                <a:cs typeface="Arial" pitchFamily="34" charset="0"/>
              </a:rPr>
              <a:t>Prevalence (%)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721015" y="1660599"/>
            <a:ext cx="3470382" cy="1164001"/>
            <a:chOff x="2158292" y="1506497"/>
            <a:chExt cx="2968045" cy="1055779"/>
          </a:xfrm>
        </p:grpSpPr>
        <p:grpSp>
          <p:nvGrpSpPr>
            <p:cNvPr id="70716" name="Group 1"/>
            <p:cNvGrpSpPr>
              <a:grpSpLocks/>
            </p:cNvGrpSpPr>
            <p:nvPr/>
          </p:nvGrpSpPr>
          <p:grpSpPr bwMode="auto">
            <a:xfrm>
              <a:off x="2160984" y="1918423"/>
              <a:ext cx="2965353" cy="643853"/>
              <a:chOff x="2160984" y="1918423"/>
              <a:chExt cx="2965353" cy="643853"/>
            </a:xfrm>
          </p:grpSpPr>
          <p:cxnSp>
            <p:nvCxnSpPr>
              <p:cNvPr id="50" name="Straight Connector 49"/>
              <p:cNvCxnSpPr>
                <a:stCxn id="34" idx="3"/>
                <a:endCxn id="35" idx="1"/>
              </p:cNvCxnSpPr>
              <p:nvPr/>
            </p:nvCxnSpPr>
            <p:spPr>
              <a:xfrm flipV="1">
                <a:off x="2544481" y="2420263"/>
                <a:ext cx="1025546" cy="35862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36" idx="1"/>
              </p:cNvCxnSpPr>
              <p:nvPr/>
            </p:nvCxnSpPr>
            <p:spPr>
              <a:xfrm>
                <a:off x="3632962" y="2410221"/>
                <a:ext cx="1107076" cy="81766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408599" y="2385835"/>
                <a:ext cx="135882" cy="14057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570027" y="2349972"/>
                <a:ext cx="135882" cy="142014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40037" y="2420263"/>
                <a:ext cx="135882" cy="142013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8000"/>
                  </a:solidFill>
                </a:endParaRPr>
              </a:p>
            </p:txBody>
          </p:sp>
          <p:sp>
            <p:nvSpPr>
              <p:cNvPr id="70723" name="TextBox 97"/>
              <p:cNvSpPr txBox="1">
                <a:spLocks noChangeArrowheads="1"/>
              </p:cNvSpPr>
              <p:nvPr/>
            </p:nvSpPr>
            <p:spPr bwMode="auto">
              <a:xfrm>
                <a:off x="2160984" y="1935199"/>
                <a:ext cx="628178" cy="39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2200">
                    <a:solidFill>
                      <a:srgbClr val="008000"/>
                    </a:solidFill>
                    <a:cs typeface="Arial" pitchFamily="34" charset="0"/>
                  </a:rPr>
                  <a:t>54.5</a:t>
                </a:r>
              </a:p>
            </p:txBody>
          </p:sp>
          <p:sp>
            <p:nvSpPr>
              <p:cNvPr id="70724" name="TextBox 98"/>
              <p:cNvSpPr txBox="1">
                <a:spLocks noChangeArrowheads="1"/>
              </p:cNvSpPr>
              <p:nvPr/>
            </p:nvSpPr>
            <p:spPr bwMode="auto">
              <a:xfrm>
                <a:off x="3299213" y="1918423"/>
                <a:ext cx="628178" cy="39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2200">
                    <a:solidFill>
                      <a:srgbClr val="008000"/>
                    </a:solidFill>
                    <a:cs typeface="Arial" pitchFamily="34" charset="0"/>
                  </a:rPr>
                  <a:t>55.0</a:t>
                </a:r>
              </a:p>
            </p:txBody>
          </p:sp>
          <p:sp>
            <p:nvSpPr>
              <p:cNvPr id="70725" name="TextBox 99"/>
              <p:cNvSpPr txBox="1">
                <a:spLocks noChangeArrowheads="1"/>
              </p:cNvSpPr>
              <p:nvPr/>
            </p:nvSpPr>
            <p:spPr bwMode="auto">
              <a:xfrm>
                <a:off x="4498159" y="1951911"/>
                <a:ext cx="628178" cy="390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2200">
                    <a:solidFill>
                      <a:srgbClr val="008000"/>
                    </a:solidFill>
                    <a:cs typeface="Arial" pitchFamily="34" charset="0"/>
                  </a:rPr>
                  <a:t>54.3</a:t>
                </a:r>
              </a:p>
            </p:txBody>
          </p:sp>
        </p:grpSp>
        <p:sp>
          <p:nvSpPr>
            <p:cNvPr id="70717" name="TextBox 103"/>
            <p:cNvSpPr txBox="1">
              <a:spLocks noChangeArrowheads="1"/>
            </p:cNvSpPr>
            <p:nvPr/>
          </p:nvSpPr>
          <p:spPr bwMode="auto">
            <a:xfrm>
              <a:off x="2158292" y="1506497"/>
              <a:ext cx="182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8000"/>
                  </a:solidFill>
                  <a:cs typeface="Arial" pitchFamily="34" charset="0"/>
                </a:rPr>
                <a:t>Never Smoker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704291" y="3238959"/>
            <a:ext cx="3450249" cy="1285779"/>
            <a:chOff x="2144275" y="2937805"/>
            <a:chExt cx="2950587" cy="1166428"/>
          </a:xfrm>
        </p:grpSpPr>
        <p:grpSp>
          <p:nvGrpSpPr>
            <p:cNvPr id="70706" name="Group 2"/>
            <p:cNvGrpSpPr>
              <a:grpSpLocks/>
            </p:cNvGrpSpPr>
            <p:nvPr/>
          </p:nvGrpSpPr>
          <p:grpSpPr bwMode="auto">
            <a:xfrm>
              <a:off x="2144275" y="3338056"/>
              <a:ext cx="2950587" cy="766177"/>
              <a:chOff x="2144275" y="3338056"/>
              <a:chExt cx="2950587" cy="766177"/>
            </a:xfrm>
          </p:grpSpPr>
          <p:cxnSp>
            <p:nvCxnSpPr>
              <p:cNvPr id="68" name="Straight Connector 67"/>
              <p:cNvCxnSpPr>
                <a:endCxn id="40" idx="1"/>
              </p:cNvCxnSpPr>
              <p:nvPr/>
            </p:nvCxnSpPr>
            <p:spPr>
              <a:xfrm flipV="1">
                <a:off x="2483235" y="3802942"/>
                <a:ext cx="1086963" cy="1334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endCxn id="41" idx="1"/>
              </p:cNvCxnSpPr>
              <p:nvPr/>
            </p:nvCxnSpPr>
            <p:spPr>
              <a:xfrm>
                <a:off x="3631698" y="3797203"/>
                <a:ext cx="1108416" cy="23672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416016" y="3873243"/>
                <a:ext cx="135870" cy="14060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70198" y="3731206"/>
                <a:ext cx="135871" cy="1420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40114" y="3963630"/>
                <a:ext cx="135871" cy="14060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713" name="TextBox 92"/>
              <p:cNvSpPr txBox="1">
                <a:spLocks noChangeArrowheads="1"/>
              </p:cNvSpPr>
              <p:nvPr/>
            </p:nvSpPr>
            <p:spPr bwMode="auto">
              <a:xfrm>
                <a:off x="2144275" y="3452559"/>
                <a:ext cx="628127" cy="39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2200">
                    <a:solidFill>
                      <a:srgbClr val="FF0000"/>
                    </a:solidFill>
                    <a:cs typeface="Arial" pitchFamily="34" charset="0"/>
                  </a:rPr>
                  <a:t>32.7</a:t>
                </a:r>
              </a:p>
            </p:txBody>
          </p:sp>
          <p:sp>
            <p:nvSpPr>
              <p:cNvPr id="70714" name="TextBox 93"/>
              <p:cNvSpPr txBox="1">
                <a:spLocks noChangeArrowheads="1"/>
              </p:cNvSpPr>
              <p:nvPr/>
            </p:nvSpPr>
            <p:spPr bwMode="auto">
              <a:xfrm>
                <a:off x="3349311" y="3338056"/>
                <a:ext cx="628127" cy="39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2200">
                    <a:solidFill>
                      <a:srgbClr val="FF0000"/>
                    </a:solidFill>
                    <a:cs typeface="Arial" pitchFamily="34" charset="0"/>
                  </a:rPr>
                  <a:t>34.8</a:t>
                </a:r>
              </a:p>
            </p:txBody>
          </p:sp>
          <p:sp>
            <p:nvSpPr>
              <p:cNvPr id="70715" name="TextBox 94"/>
              <p:cNvSpPr txBox="1">
                <a:spLocks noChangeArrowheads="1"/>
              </p:cNvSpPr>
              <p:nvPr/>
            </p:nvSpPr>
            <p:spPr bwMode="auto">
              <a:xfrm>
                <a:off x="4466735" y="3540592"/>
                <a:ext cx="628127" cy="39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2200">
                    <a:solidFill>
                      <a:srgbClr val="FF0000"/>
                    </a:solidFill>
                    <a:cs typeface="Arial" pitchFamily="34" charset="0"/>
                  </a:rPr>
                  <a:t>31.0</a:t>
                </a:r>
              </a:p>
            </p:txBody>
          </p:sp>
        </p:grpSp>
        <p:sp>
          <p:nvSpPr>
            <p:cNvPr id="70707" name="TextBox 104"/>
            <p:cNvSpPr txBox="1">
              <a:spLocks noChangeArrowheads="1"/>
            </p:cNvSpPr>
            <p:nvPr/>
          </p:nvSpPr>
          <p:spPr bwMode="auto">
            <a:xfrm>
              <a:off x="2158292" y="2937805"/>
              <a:ext cx="19948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0000"/>
                  </a:solidFill>
                  <a:cs typeface="Arial" pitchFamily="34" charset="0"/>
                </a:rPr>
                <a:t>Current Smoker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21014" y="5198470"/>
            <a:ext cx="3432051" cy="1379645"/>
            <a:chOff x="2158292" y="4715063"/>
            <a:chExt cx="2935759" cy="125058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543115" y="5305699"/>
              <a:ext cx="1087235" cy="164861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532" y="5192445"/>
              <a:ext cx="1145888" cy="26664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740474" y="5096396"/>
              <a:ext cx="134474" cy="14192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70266" y="5400315"/>
              <a:ext cx="135905" cy="14192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50129" y="5225418"/>
              <a:ext cx="134474" cy="141924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70702" name="TextBox 87"/>
            <p:cNvSpPr txBox="1">
              <a:spLocks noChangeArrowheads="1"/>
            </p:cNvSpPr>
            <p:nvPr/>
          </p:nvSpPr>
          <p:spPr bwMode="auto">
            <a:xfrm>
              <a:off x="2166457" y="5439383"/>
              <a:ext cx="628284" cy="39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FF"/>
                  </a:solidFill>
                  <a:cs typeface="Arial" pitchFamily="34" charset="0"/>
                </a:rPr>
                <a:t>12.8</a:t>
              </a:r>
            </a:p>
          </p:txBody>
        </p:sp>
        <p:sp>
          <p:nvSpPr>
            <p:cNvPr id="70703" name="TextBox 88"/>
            <p:cNvSpPr txBox="1">
              <a:spLocks noChangeArrowheads="1"/>
            </p:cNvSpPr>
            <p:nvPr/>
          </p:nvSpPr>
          <p:spPr bwMode="auto">
            <a:xfrm>
              <a:off x="3287979" y="5575071"/>
              <a:ext cx="628284" cy="39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FF"/>
                  </a:solidFill>
                  <a:cs typeface="Arial" pitchFamily="34" charset="0"/>
                </a:rPr>
                <a:t>10.2</a:t>
              </a:r>
            </a:p>
          </p:txBody>
        </p:sp>
        <p:sp>
          <p:nvSpPr>
            <p:cNvPr id="70704" name="TextBox 89"/>
            <p:cNvSpPr txBox="1">
              <a:spLocks noChangeArrowheads="1"/>
            </p:cNvSpPr>
            <p:nvPr/>
          </p:nvSpPr>
          <p:spPr bwMode="auto">
            <a:xfrm>
              <a:off x="4465767" y="5311535"/>
              <a:ext cx="628284" cy="39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FF"/>
                  </a:solidFill>
                  <a:cs typeface="Arial" pitchFamily="34" charset="0"/>
                </a:rPr>
                <a:t>14.7</a:t>
              </a:r>
            </a:p>
          </p:txBody>
        </p:sp>
        <p:sp>
          <p:nvSpPr>
            <p:cNvPr id="70705" name="TextBox 105"/>
            <p:cNvSpPr txBox="1">
              <a:spLocks noChangeArrowheads="1"/>
            </p:cNvSpPr>
            <p:nvPr/>
          </p:nvSpPr>
          <p:spPr bwMode="auto">
            <a:xfrm>
              <a:off x="2158292" y="4715063"/>
              <a:ext cx="19672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FF"/>
                  </a:solidFill>
                  <a:cs typeface="Arial" pitchFamily="34" charset="0"/>
                </a:rPr>
                <a:t>Former Smoker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84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 rot="-5376995">
            <a:off x="-344671" y="6866504"/>
            <a:ext cx="975244" cy="2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itchFamily="18" charset="0"/>
                <a:cs typeface="Times New Roman (Hebrew)" pitchFamily="26" charset="-79"/>
              </a:rPr>
              <a:t>Verbov 2002</a:t>
            </a:r>
            <a:endParaRPr lang="en-US" altLang="en-US" sz="2700">
              <a:latin typeface="Times New Roman" pitchFamily="18" charset="0"/>
              <a:cs typeface="Times New Roman (Hebrew)" pitchFamily="26" charset="-79"/>
            </a:endParaRPr>
          </a:p>
        </p:txBody>
      </p:sp>
      <p:sp>
        <p:nvSpPr>
          <p:cNvPr id="605188" name="Text Box 4"/>
          <p:cNvSpPr txBox="1"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Building healthy public policy 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reduce childhood obesity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Text Box 5"/>
          <p:cNvSpPr>
            <a:spLocks noGrp="1" noChangeArrowheads="1"/>
          </p:cNvSpPr>
          <p:nvPr>
            <p:ph sz="half" idx="1"/>
          </p:nvPr>
        </p:nvSpPr>
        <p:spPr>
          <a:xfrm>
            <a:off x="517525" y="1532461"/>
            <a:ext cx="4772025" cy="50847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en-US" sz="50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6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Content Placeholder 4" descr="Guideline_Sugars intake for adults and children_v4b.pdf - Adobe Reader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67671" y="1487155"/>
            <a:ext cx="3840003" cy="5028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iscal_Policies_for_Diet_and_Prevention_of_NCDs_A4_PAGES_2016_08_12_b.pdf - Adobe Acrobat Reader DC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4738" y="1537398"/>
            <a:ext cx="3758084" cy="497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89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224" y="334307"/>
            <a:ext cx="10595006" cy="841890"/>
          </a:xfrm>
        </p:spPr>
        <p:txBody>
          <a:bodyPr anchor="b"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Overweight and obesity trends rising…</a:t>
            </a:r>
            <a:endParaRPr lang="en-US" altLang="en-US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19021"/>
            <a:ext cx="10693400" cy="56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96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spect="1" noChangeArrowheads="1" noTextEdit="1"/>
          </p:cNvSpPr>
          <p:nvPr/>
        </p:nvSpPr>
        <p:spPr bwMode="auto">
          <a:xfrm>
            <a:off x="0" y="933451"/>
            <a:ext cx="102108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92455" y="1190015"/>
            <a:ext cx="91487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800101" y="4635500"/>
            <a:ext cx="9148763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800101" y="3508375"/>
            <a:ext cx="9148763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800101" y="2382838"/>
            <a:ext cx="9148763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800101" y="1258889"/>
            <a:ext cx="9148763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800101" y="1258888"/>
            <a:ext cx="9148763" cy="4500562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800100" y="1258888"/>
            <a:ext cx="0" cy="450056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00101" y="5759450"/>
            <a:ext cx="91487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800100" y="5710238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2622551" y="5710238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4460875" y="5710238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6286499" y="5710238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8123238" y="5710238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V="1">
            <a:off x="9948863" y="5710238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800101" y="4146551"/>
            <a:ext cx="9148763" cy="1062038"/>
          </a:xfrm>
          <a:custGeom>
            <a:avLst/>
            <a:gdLst>
              <a:gd name="T0" fmla="*/ 0 w 732"/>
              <a:gd name="T1" fmla="*/ 2147483647 h 85"/>
              <a:gd name="T2" fmla="*/ 2147483647 w 732"/>
              <a:gd name="T3" fmla="*/ 2147483647 h 85"/>
              <a:gd name="T4" fmla="*/ 2147483647 w 732"/>
              <a:gd name="T5" fmla="*/ 2147483647 h 85"/>
              <a:gd name="T6" fmla="*/ 2147483647 w 732"/>
              <a:gd name="T7" fmla="*/ 2147483647 h 85"/>
              <a:gd name="T8" fmla="*/ 2147483647 w 732"/>
              <a:gd name="T9" fmla="*/ 2147483647 h 85"/>
              <a:gd name="T10" fmla="*/ 2147483647 w 732"/>
              <a:gd name="T11" fmla="*/ 2147483647 h 85"/>
              <a:gd name="T12" fmla="*/ 2147483647 w 732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2" h="85">
                <a:moveTo>
                  <a:pt x="0" y="85"/>
                </a:moveTo>
                <a:lnTo>
                  <a:pt x="146" y="75"/>
                </a:lnTo>
                <a:lnTo>
                  <a:pt x="293" y="61"/>
                </a:lnTo>
                <a:lnTo>
                  <a:pt x="439" y="45"/>
                </a:lnTo>
                <a:lnTo>
                  <a:pt x="527" y="33"/>
                </a:lnTo>
                <a:lnTo>
                  <a:pt x="586" y="25"/>
                </a:lnTo>
                <a:lnTo>
                  <a:pt x="732" y="0"/>
                </a:lnTo>
              </a:path>
            </a:pathLst>
          </a:custGeom>
          <a:noFill/>
          <a:ln w="127000" cap="flat" cmpd="sng">
            <a:solidFill>
              <a:srgbClr val="ED1C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800101" y="3059113"/>
            <a:ext cx="9148763" cy="1112838"/>
          </a:xfrm>
          <a:custGeom>
            <a:avLst/>
            <a:gdLst>
              <a:gd name="T0" fmla="*/ 0 w 732"/>
              <a:gd name="T1" fmla="*/ 2147483647 h 89"/>
              <a:gd name="T2" fmla="*/ 2147483647 w 732"/>
              <a:gd name="T3" fmla="*/ 2147483647 h 89"/>
              <a:gd name="T4" fmla="*/ 2147483647 w 732"/>
              <a:gd name="T5" fmla="*/ 2147483647 h 89"/>
              <a:gd name="T6" fmla="*/ 2147483647 w 732"/>
              <a:gd name="T7" fmla="*/ 2147483647 h 89"/>
              <a:gd name="T8" fmla="*/ 2147483647 w 732"/>
              <a:gd name="T9" fmla="*/ 2147483647 h 89"/>
              <a:gd name="T10" fmla="*/ 2147483647 w 732"/>
              <a:gd name="T11" fmla="*/ 2147483647 h 89"/>
              <a:gd name="T12" fmla="*/ 2147483647 w 732"/>
              <a:gd name="T13" fmla="*/ 0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2" h="89">
                <a:moveTo>
                  <a:pt x="0" y="89"/>
                </a:moveTo>
                <a:lnTo>
                  <a:pt x="146" y="75"/>
                </a:lnTo>
                <a:lnTo>
                  <a:pt x="293" y="58"/>
                </a:lnTo>
                <a:lnTo>
                  <a:pt x="439" y="41"/>
                </a:lnTo>
                <a:lnTo>
                  <a:pt x="527" y="29"/>
                </a:lnTo>
                <a:lnTo>
                  <a:pt x="586" y="21"/>
                </a:lnTo>
                <a:lnTo>
                  <a:pt x="732" y="0"/>
                </a:lnTo>
              </a:path>
            </a:pathLst>
          </a:custGeom>
          <a:noFill/>
          <a:ln w="127000" cap="flat" cmpd="sng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800101" y="3771901"/>
            <a:ext cx="9148763" cy="836613"/>
          </a:xfrm>
          <a:custGeom>
            <a:avLst/>
            <a:gdLst>
              <a:gd name="T0" fmla="*/ 0 w 732"/>
              <a:gd name="T1" fmla="*/ 2147483647 h 67"/>
              <a:gd name="T2" fmla="*/ 2147483647 w 732"/>
              <a:gd name="T3" fmla="*/ 2147483647 h 67"/>
              <a:gd name="T4" fmla="*/ 2147483647 w 732"/>
              <a:gd name="T5" fmla="*/ 2147483647 h 67"/>
              <a:gd name="T6" fmla="*/ 2147483647 w 732"/>
              <a:gd name="T7" fmla="*/ 2147483647 h 67"/>
              <a:gd name="T8" fmla="*/ 2147483647 w 732"/>
              <a:gd name="T9" fmla="*/ 2147483647 h 67"/>
              <a:gd name="T10" fmla="*/ 2147483647 w 732"/>
              <a:gd name="T11" fmla="*/ 2147483647 h 67"/>
              <a:gd name="T12" fmla="*/ 2147483647 w 732"/>
              <a:gd name="T13" fmla="*/ 0 h 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2" h="67">
                <a:moveTo>
                  <a:pt x="0" y="67"/>
                </a:moveTo>
                <a:lnTo>
                  <a:pt x="146" y="57"/>
                </a:lnTo>
                <a:lnTo>
                  <a:pt x="293" y="45"/>
                </a:lnTo>
                <a:lnTo>
                  <a:pt x="439" y="31"/>
                </a:lnTo>
                <a:lnTo>
                  <a:pt x="527" y="23"/>
                </a:lnTo>
                <a:lnTo>
                  <a:pt x="586" y="16"/>
                </a:lnTo>
                <a:lnTo>
                  <a:pt x="732" y="0"/>
                </a:lnTo>
              </a:path>
            </a:pathLst>
          </a:custGeom>
          <a:noFill/>
          <a:ln w="1270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760413" y="5172076"/>
            <a:ext cx="7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587625" y="5046663"/>
            <a:ext cx="746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424363" y="4872037"/>
            <a:ext cx="7461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6248400" y="4672014"/>
            <a:ext cx="746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7348539" y="4521201"/>
            <a:ext cx="7302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8086726" y="4421188"/>
            <a:ext cx="746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9909176" y="4108451"/>
            <a:ext cx="7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20713" y="56594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0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620713" y="45339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5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92126" y="340836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10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492126" y="228282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15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492126" y="115887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20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595313" y="5895976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1990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419351" y="5895976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1995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4256088" y="5895976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2000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6081714" y="5895976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2005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7920038" y="5895976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2010</a:t>
            </a: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9742489" y="5895976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2015</a:t>
            </a: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887413" y="6334125"/>
            <a:ext cx="8961438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1125538" y="6483350"/>
            <a:ext cx="374650" cy="0"/>
          </a:xfrm>
          <a:prstGeom prst="line">
            <a:avLst/>
          </a:prstGeom>
          <a:noFill/>
          <a:ln w="127000">
            <a:solidFill>
              <a:srgbClr val="ED1C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1636713" y="6370639"/>
            <a:ext cx="11044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latin typeface="Arial Narrow" pitchFamily="34" charset="0"/>
              </a:rPr>
              <a:t>Low-income</a:t>
            </a:r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2987675" y="6483350"/>
            <a:ext cx="374650" cy="0"/>
          </a:xfrm>
          <a:prstGeom prst="line">
            <a:avLst/>
          </a:prstGeom>
          <a:noFill/>
          <a:ln w="127000">
            <a:solidFill>
              <a:srgbClr val="125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3494088" y="6370639"/>
            <a:ext cx="1957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latin typeface="Arial Narrow" pitchFamily="34" charset="0"/>
              </a:rPr>
              <a:t>Lower-middle-income</a:t>
            </a:r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5611813" y="6483350"/>
            <a:ext cx="374650" cy="0"/>
          </a:xfrm>
          <a:prstGeom prst="line">
            <a:avLst/>
          </a:prstGeom>
          <a:noFill/>
          <a:ln w="1270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6100763" y="6370638"/>
            <a:ext cx="19460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latin typeface="Arial Narrow" pitchFamily="34" charset="0"/>
              </a:rPr>
              <a:t>Upper-middle-income</a:t>
            </a: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8221664" y="6483350"/>
            <a:ext cx="376237" cy="0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8732839" y="6370639"/>
            <a:ext cx="1146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latin typeface="Arial Narrow" pitchFamily="34" charset="0"/>
              </a:rPr>
              <a:t>High-income</a:t>
            </a: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256382" y="128593"/>
            <a:ext cx="1022708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087" tIns="52043" rIns="104087" bIns="52043" anchor="ctr"/>
          <a:lstStyle/>
          <a:p>
            <a:pPr rtl="0" eaLnBrk="0" hangingPunct="0">
              <a:lnSpc>
                <a:spcPct val="85000"/>
              </a:lnSpc>
            </a:pPr>
            <a:r>
              <a:rPr lang="en-GB" sz="3200" dirty="0">
                <a:solidFill>
                  <a:srgbClr val="4E75B9"/>
                </a:solidFill>
                <a:latin typeface="Calibri"/>
                <a:ea typeface="+mj-ea"/>
                <a:cs typeface="Calibri"/>
              </a:rPr>
              <a:t>Infant and young child overweight trends (2008)</a:t>
            </a:r>
            <a:endParaRPr lang="en-US" sz="3200" dirty="0">
              <a:solidFill>
                <a:srgbClr val="4E75B9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800101" y="3259139"/>
            <a:ext cx="9148763" cy="1474787"/>
          </a:xfrm>
          <a:custGeom>
            <a:avLst/>
            <a:gdLst>
              <a:gd name="T0" fmla="*/ 0 w 732"/>
              <a:gd name="T1" fmla="*/ 2147483647 h 118"/>
              <a:gd name="T2" fmla="*/ 2147483647 w 732"/>
              <a:gd name="T3" fmla="*/ 2147483647 h 118"/>
              <a:gd name="T4" fmla="*/ 2147483647 w 732"/>
              <a:gd name="T5" fmla="*/ 2147483647 h 118"/>
              <a:gd name="T6" fmla="*/ 2147483647 w 732"/>
              <a:gd name="T7" fmla="*/ 2147483647 h 118"/>
              <a:gd name="T8" fmla="*/ 2147483647 w 732"/>
              <a:gd name="T9" fmla="*/ 2147483647 h 118"/>
              <a:gd name="T10" fmla="*/ 2147483647 w 732"/>
              <a:gd name="T11" fmla="*/ 2147483647 h 118"/>
              <a:gd name="T12" fmla="*/ 2147483647 w 732"/>
              <a:gd name="T13" fmla="*/ 0 h 1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2" h="118">
                <a:moveTo>
                  <a:pt x="0" y="118"/>
                </a:moveTo>
                <a:lnTo>
                  <a:pt x="146" y="102"/>
                </a:lnTo>
                <a:lnTo>
                  <a:pt x="293" y="82"/>
                </a:lnTo>
                <a:lnTo>
                  <a:pt x="439" y="59"/>
                </a:lnTo>
                <a:lnTo>
                  <a:pt x="527" y="43"/>
                </a:lnTo>
                <a:lnTo>
                  <a:pt x="586" y="32"/>
                </a:lnTo>
                <a:lnTo>
                  <a:pt x="732" y="0"/>
                </a:lnTo>
              </a:path>
            </a:pathLst>
          </a:custGeom>
          <a:noFill/>
          <a:ln w="127000" cap="flat" cmpd="sng">
            <a:solidFill>
              <a:srgbClr val="1255A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xmlns="" val="331703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kern="1200" dirty="0" smtClean="0">
                <a:solidFill>
                  <a:srgbClr val="4E75B9"/>
                </a:solidFill>
                <a:latin typeface="Calibri"/>
                <a:cs typeface="Calibri"/>
              </a:rPr>
              <a:t>Fiscal policies are a key component of a comprehensive policy package</a:t>
            </a:r>
            <a:endParaRPr lang="en-GB" kern="1200" dirty="0">
              <a:solidFill>
                <a:srgbClr val="4E75B9"/>
              </a:solidFill>
              <a:latin typeface="Calibri"/>
              <a:cs typeface="Calibri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219717" y="1478998"/>
            <a:ext cx="7916086" cy="5084599"/>
          </a:xfrm>
          <a:noFill/>
        </p:spPr>
      </p:pic>
      <p:sp>
        <p:nvSpPr>
          <p:cNvPr id="2" name="Oval 1"/>
          <p:cNvSpPr/>
          <p:nvPr/>
        </p:nvSpPr>
        <p:spPr bwMode="auto">
          <a:xfrm>
            <a:off x="3830419" y="4515590"/>
            <a:ext cx="2096426" cy="48783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5548" y="3621881"/>
            <a:ext cx="2477356" cy="692497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6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-99520"/>
            <a:ext cx="9624060" cy="1101426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0070C0"/>
                </a:solidFill>
              </a:rPr>
              <a:t>What do we know?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5804" y="1001907"/>
            <a:ext cx="9969945" cy="5684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2718" y="5313012"/>
            <a:ext cx="2359162" cy="100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4003" y="2846997"/>
            <a:ext cx="2359162" cy="100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84639" y="2846997"/>
            <a:ext cx="2252313" cy="1008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5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itle 5"/>
          <p:cNvSpPr>
            <a:spLocks noGrp="1"/>
          </p:cNvSpPr>
          <p:nvPr>
            <p:ph type="title" idx="4294967295"/>
          </p:nvPr>
        </p:nvSpPr>
        <p:spPr>
          <a:xfrm>
            <a:off x="334169" y="-84014"/>
            <a:ext cx="9913673" cy="1170946"/>
          </a:xfrm>
        </p:spPr>
        <p:txBody>
          <a:bodyPr anchor="b"/>
          <a:lstStyle/>
          <a:p>
            <a:pPr eaLnBrk="1" hangingPunct="1">
              <a:defRPr/>
            </a:pPr>
            <a:r>
              <a:rPr lang="en-PH" altLang="en-US" sz="5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 for the Day  </a:t>
            </a:r>
            <a:endParaRPr lang="en-PH" altLang="en-US" sz="54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16606" y="1764295"/>
            <a:ext cx="9534948" cy="4956828"/>
          </a:xfrm>
        </p:spPr>
        <p:txBody>
          <a:bodyPr/>
          <a:lstStyle/>
          <a:p>
            <a:pPr marL="309658" indent="-309658"/>
            <a:endParaRPr lang="en-PH" altLang="en-US" sz="3400"/>
          </a:p>
        </p:txBody>
      </p:sp>
      <p:pic>
        <p:nvPicPr>
          <p:cNvPr id="29700" name="Picture 4" descr="Floor Mop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239"/>
            <a:ext cx="10693400" cy="61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24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725" y="-62628"/>
            <a:ext cx="10319657" cy="146149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Technical </a:t>
            </a:r>
            <a:r>
              <a:rPr lang="en-US" sz="3600" dirty="0"/>
              <a:t>Meeting </a:t>
            </a:r>
            <a:r>
              <a:rPr lang="en-US" sz="3600" dirty="0" smtClean="0"/>
              <a:t>on </a:t>
            </a:r>
            <a:r>
              <a:rPr lang="en-US" sz="3600" dirty="0"/>
              <a:t>Fiscal Policies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Diet and Prevention of NCDs (Geneva</a:t>
            </a:r>
            <a:r>
              <a:rPr lang="en-US" sz="3600" dirty="0"/>
              <a:t>, May 2015)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509" y="1466960"/>
            <a:ext cx="7896336" cy="4763530"/>
          </a:xfrm>
        </p:spPr>
        <p:txBody>
          <a:bodyPr>
            <a:noAutofit/>
          </a:bodyPr>
          <a:lstStyle/>
          <a:p>
            <a:pPr lvl="0"/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Appropriately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designed fiscal policies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have considerable potential for promoting healthier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diets and improving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Taxes that raise the prices of sugar sweetened beverages by 20 % or more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could lead to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proportional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reductions in SSB consumption and net reductions in caloric intake</a:t>
            </a:r>
          </a:p>
          <a:p>
            <a:pPr lvl="0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Subsidies for fresh fruits and vegetables that reduce their prices by 10 to 30 %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are effective in increasing fruit and vegetable consumption. </a:t>
            </a:r>
            <a:r>
              <a:rPr lang="en-US" sz="2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combination of such subsidies and taxation has greater effect  </a:t>
            </a:r>
          </a:p>
          <a:p>
            <a:pPr lvl="0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Taxation of other unhealthy foods and non-alcoholic beverages,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appears promising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Fiscal_Policies_for_Diet_and_Prevention_of_NCDs_A4_PAGES_2016_08_12_b.pdf - Adobe Acrobat Reader DC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08335" y="1632192"/>
            <a:ext cx="2405209" cy="3233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96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729" y="-109584"/>
            <a:ext cx="9958229" cy="14614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Technical Meeting on </a:t>
            </a:r>
            <a:r>
              <a:rPr lang="en-US" sz="3600" dirty="0"/>
              <a:t>Fiscal Policies </a:t>
            </a:r>
            <a:r>
              <a:rPr lang="en-US" sz="3600" dirty="0" smtClean="0"/>
              <a:t>for Diet and Prevention of NCDs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262" y="1430241"/>
            <a:ext cx="6338681" cy="4367552"/>
          </a:xfrm>
        </p:spPr>
        <p:txBody>
          <a:bodyPr>
            <a:noAutofit/>
          </a:bodyPr>
          <a:lstStyle/>
          <a:p>
            <a:pPr lvl="0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Vulnerable populations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  the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poor, the young) are most responsive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 changes in the relative prices of healthier and less healthy foods and beverages.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Specific excise are likely to be most effective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but needs to be regularly adjusted with inflation.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Earmarking of tax revenue is challenging in some countries </a:t>
            </a: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but dedicating the revenues for targeted health programs aligns with its health objective and can be used to strengthen capacity for tax administration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(i.e. for monitoring and enforcement).</a:t>
            </a:r>
          </a:p>
        </p:txBody>
      </p:sp>
      <p:pic>
        <p:nvPicPr>
          <p:cNvPr id="7" name="Content Placeholder 3" descr="SSB_Tax_CONCEPTS_banners_GIFs_v09_2016_08_15.pdf - Adobe Acrobat Reader DC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59948" y="2163717"/>
            <a:ext cx="4202094" cy="36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6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17" y="342994"/>
            <a:ext cx="9624060" cy="62135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17" y="1597688"/>
            <a:ext cx="9624060" cy="5117325"/>
          </a:xfrm>
        </p:spPr>
        <p:txBody>
          <a:bodyPr>
            <a:noAutofit/>
          </a:bodyPr>
          <a:lstStyle/>
          <a:p>
            <a:pPr lvl="0"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ounce of prevention is better than a pound of cure. There needs to be a paradigm shift and think holistically about health and its social determinants in the context of the Sustainable Development Goals.</a:t>
            </a:r>
          </a:p>
          <a:p>
            <a:pPr lvl="0"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Fiscal authorities should support Health Promotion from the revenue and expenditure sides of the equation. Many health promotion measures are very cost effective as they emphasize prevention rather than cure.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17" y="342994"/>
            <a:ext cx="9624060" cy="62135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17" y="1597688"/>
            <a:ext cx="9624060" cy="5117325"/>
          </a:xfrm>
        </p:spPr>
        <p:txBody>
          <a:bodyPr>
            <a:noAutofit/>
          </a:bodyPr>
          <a:lstStyle/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Raising tobacco taxes is a proven strategy to generate substantial revenues for governments. It is a win-win formula for improving both fiscal and public health outcomes.</a:t>
            </a: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 Tax Reform in the Philippines generated US$3.9 billion in incremental revenues in its first three years of implementation with 80% of the increase accounted for by tobacco taxes. This enabled the Philippine government to expand coverage and provide free health insurance for the poor and the near poor.</a:t>
            </a: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0066"/>
              </a:buClr>
              <a:buFont typeface="Wingdings" panose="05000000000000000000" pitchFamily="2" charset="2"/>
              <a:buChar char="§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0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67335" y="1406769"/>
            <a:ext cx="10158730" cy="5986467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reform is not easy. Anticipate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SCARE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tactics of the tobacco industry and be prepared to apply pre-emptive moves and countermeasures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Similar tactics may be employed by the unhealthy food and beverage industry.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Smuggling and illicit trade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Court and legal challenges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Anti-poor rhetoric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Revenues will go down not up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Employment related problems</a:t>
            </a: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891118" y="80389"/>
            <a:ext cx="9223058" cy="11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</a:t>
            </a:r>
            <a:endParaRPr lang="en-US" altLang="en-US" sz="4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itle 5"/>
          <p:cNvSpPr>
            <a:spLocks noGrp="1"/>
          </p:cNvSpPr>
          <p:nvPr>
            <p:ph type="title" idx="4294967295"/>
          </p:nvPr>
        </p:nvSpPr>
        <p:spPr>
          <a:xfrm>
            <a:off x="334169" y="-84014"/>
            <a:ext cx="9913673" cy="1170946"/>
          </a:xfrm>
        </p:spPr>
        <p:txBody>
          <a:bodyPr anchor="b"/>
          <a:lstStyle/>
          <a:p>
            <a:pPr eaLnBrk="1" hangingPunct="1">
              <a:defRPr/>
            </a:pPr>
            <a:r>
              <a:rPr lang="en-PH" altLang="en-US" sz="5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is a better</a:t>
            </a:r>
            <a:r>
              <a:rPr lang="en-PH" altLang="en-US" sz="5400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PH" altLang="en-US" sz="54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approach?  </a:t>
            </a:r>
            <a:endParaRPr lang="en-PH" altLang="en-US" sz="54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16606" y="1764295"/>
            <a:ext cx="9534948" cy="4956828"/>
          </a:xfrm>
        </p:spPr>
        <p:txBody>
          <a:bodyPr/>
          <a:lstStyle/>
          <a:p>
            <a:pPr marL="309658" indent="-309658"/>
            <a:endParaRPr lang="en-PH" altLang="en-US" sz="3400"/>
          </a:p>
        </p:txBody>
      </p:sp>
      <p:pic>
        <p:nvPicPr>
          <p:cNvPr id="29700" name="Picture 4" descr="Floor Mop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239"/>
            <a:ext cx="10693400" cy="61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219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399" y="0"/>
            <a:ext cx="829660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/>
          </p:cNvSpPr>
          <p:nvPr/>
        </p:nvSpPr>
        <p:spPr bwMode="auto">
          <a:xfrm rot="10800000" flipV="1">
            <a:off x="900491" y="457812"/>
            <a:ext cx="4175101" cy="609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800" i="1">
              <a:solidFill>
                <a:srgbClr val="001445"/>
              </a:solidFill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489" y="1011616"/>
            <a:ext cx="7616397" cy="6178708"/>
          </a:xfrm>
          <a:prstGeom prst="rect">
            <a:avLst/>
          </a:prstGeom>
          <a:noFill/>
        </p:spPr>
        <p:txBody>
          <a:bodyPr lIns="69972" tIns="34985" rIns="69972" bIns="34985">
            <a:spAutoFit/>
          </a:bodyPr>
          <a:lstStyle/>
          <a:p>
            <a:pPr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Gill Sans" charset="0"/>
              <a:ea typeface="+mj-ea"/>
              <a:cs typeface="+mj-cs"/>
              <a:sym typeface="Gill Sans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Gill Sans" charset="0"/>
                <a:ea typeface="+mj-ea"/>
                <a:cs typeface="+mj-cs"/>
                <a:sym typeface="Gill Sans" charset="0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49922" y="2941930"/>
            <a:ext cx="7651339" cy="951311"/>
          </a:xfrm>
          <a:prstGeom prst="rect">
            <a:avLst/>
          </a:prstGeom>
        </p:spPr>
        <p:txBody>
          <a:bodyPr lIns="99561" tIns="49780" rIns="99561" bIns="49780"/>
          <a:lstStyle/>
          <a:p>
            <a:pPr marL="348452" indent="-348452" algn="ctr" fontAlgn="auto">
              <a:spcBef>
                <a:spcPts val="762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41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Gill Sans Light" charset="0"/>
              </a:rPr>
              <a:t>   </a:t>
            </a:r>
            <a:r>
              <a:rPr lang="en-US" sz="61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Gill Sans Light" charset="0"/>
              </a:rPr>
              <a:t>THANK YOU</a:t>
            </a:r>
          </a:p>
        </p:txBody>
      </p:sp>
      <p:sp>
        <p:nvSpPr>
          <p:cNvPr id="35845" name="Subtitle 2"/>
          <p:cNvSpPr txBox="1">
            <a:spLocks/>
          </p:cNvSpPr>
          <p:nvPr/>
        </p:nvSpPr>
        <p:spPr bwMode="auto">
          <a:xfrm>
            <a:off x="2066866" y="5231597"/>
            <a:ext cx="8215249" cy="6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2" tIns="49782" rIns="99562" bIns="49782" anchor="ctr"/>
          <a:lstStyle/>
          <a:p>
            <a:pPr algn="ctr">
              <a:spcBef>
                <a:spcPts val="536"/>
              </a:spcBef>
              <a:buClr>
                <a:schemeClr val="accent2"/>
              </a:buClr>
              <a:buSzPct val="60000"/>
            </a:pPr>
            <a:endParaRPr lang="en-US" sz="2100">
              <a:solidFill>
                <a:schemeClr val="bg1"/>
              </a:solidFill>
            </a:endParaRPr>
          </a:p>
          <a:p>
            <a:pPr algn="ctr">
              <a:spcBef>
                <a:spcPts val="536"/>
              </a:spcBef>
              <a:buClr>
                <a:schemeClr val="accent2"/>
              </a:buClr>
              <a:buSzPct val="60000"/>
            </a:pPr>
            <a:endParaRPr lang="en-US" sz="490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63271" y="2607799"/>
            <a:ext cx="6909100" cy="1619568"/>
          </a:xfrm>
          <a:prstGeom prst="rect">
            <a:avLst/>
          </a:prstGeom>
        </p:spPr>
        <p:txBody>
          <a:bodyPr lIns="99561" tIns="49780" rIns="99561" bIns="49780"/>
          <a:lstStyle/>
          <a:p>
            <a:pPr marL="348452" indent="-348452" fontAlgn="auto">
              <a:spcBef>
                <a:spcPts val="762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n-US" sz="3400" dirty="0">
              <a:solidFill>
                <a:schemeClr val="tx1"/>
              </a:solidFill>
              <a:latin typeface="+mn-lt"/>
              <a:cs typeface="+mn-cs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72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 rot="-5376995">
            <a:off x="-344671" y="6866504"/>
            <a:ext cx="975244" cy="2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itchFamily="18" charset="0"/>
                <a:cs typeface="Times New Roman (Hebrew)" pitchFamily="26" charset="-79"/>
              </a:rPr>
              <a:t>Verbov 2002</a:t>
            </a:r>
            <a:endParaRPr lang="en-US" altLang="en-US" sz="2700">
              <a:latin typeface="Times New Roman" pitchFamily="18" charset="0"/>
              <a:cs typeface="Times New Roman (Hebrew)" pitchFamily="26" charset="-79"/>
            </a:endParaRPr>
          </a:p>
        </p:txBody>
      </p:sp>
      <p:sp>
        <p:nvSpPr>
          <p:cNvPr id="60518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534670" y="-83107"/>
            <a:ext cx="9891395" cy="1260211"/>
          </a:xfrm>
        </p:spPr>
        <p:txBody>
          <a:bodyPr anchor="b"/>
          <a:lstStyle/>
          <a:p>
            <a:pPr>
              <a:defRPr/>
            </a:pPr>
            <a:r>
              <a:rPr lang="en-US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Health Promotion</a:t>
            </a:r>
            <a:r>
              <a:rPr lang="en-GB" altLang="en-US" sz="5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altLang="en-US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9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445558" y="2352393"/>
            <a:ext cx="10069618" cy="271120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000" dirty="0">
                <a:solidFill>
                  <a:schemeClr val="tx1"/>
                </a:solidFill>
                <a:cs typeface="Calibri" pitchFamily="34" charset="0"/>
              </a:rPr>
              <a:t>“the process of enabling people to increase control over and to improve their health”.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(The Ottawa Charter </a:t>
            </a:r>
            <a:r>
              <a:rPr lang="en-US" altLang="en-US" sz="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1986)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50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46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3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-5376995">
            <a:off x="-344671" y="6866504"/>
            <a:ext cx="975244" cy="2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Times New Roman" pitchFamily="18" charset="0"/>
                <a:cs typeface="Times New Roman (Hebrew)" pitchFamily="26" charset="-79"/>
              </a:rPr>
              <a:t>Verbov 2002</a:t>
            </a:r>
            <a:endParaRPr lang="en-US" altLang="en-US" sz="2700">
              <a:latin typeface="Times New Roman" pitchFamily="18" charset="0"/>
              <a:cs typeface="Times New Roman (Hebrew)" pitchFamily="26" charset="-79"/>
            </a:endParaRPr>
          </a:p>
        </p:txBody>
      </p:sp>
      <p:sp>
        <p:nvSpPr>
          <p:cNvPr id="604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67233" y="1715287"/>
            <a:ext cx="9347442" cy="4764296"/>
          </a:xfrm>
        </p:spPr>
        <p:txBody>
          <a:bodyPr/>
          <a:lstStyle/>
          <a:p>
            <a:pPr marL="391076" indent="-391076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Found out</a:t>
            </a:r>
            <a:r>
              <a:rPr lang="en-US" altLang="en-US" dirty="0" smtClean="0">
                <a:solidFill>
                  <a:srgbClr val="000066"/>
                </a:solidFill>
              </a:rPr>
              <a:t> that despite 7.1% of  GNP spent on health, Canadian’s health were not improving.</a:t>
            </a:r>
          </a:p>
          <a:p>
            <a:pPr marL="391076" indent="-391076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 smtClean="0">
                <a:solidFill>
                  <a:srgbClr val="FF0000"/>
                </a:solidFill>
              </a:rPr>
              <a:t>howed over 70% of deaths were from heart disease and other chronic diseases.</a:t>
            </a:r>
            <a:r>
              <a:rPr lang="en-US" altLang="en-US" dirty="0" smtClean="0"/>
              <a:t> </a:t>
            </a:r>
          </a:p>
          <a:p>
            <a:pPr marL="391076" indent="-391076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A</a:t>
            </a:r>
            <a:r>
              <a:rPr lang="en-US" altLang="en-US" dirty="0" smtClean="0">
                <a:solidFill>
                  <a:srgbClr val="000066"/>
                </a:solidFill>
              </a:rPr>
              <a:t>sserted that these premature illness and deaths was the result of environment and lifestyle factors.</a:t>
            </a:r>
          </a:p>
          <a:p>
            <a:pPr marL="391076" indent="-391076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Argued for a new perspective - a “health promotion strategy”</a:t>
            </a:r>
          </a:p>
          <a:p>
            <a:pPr marL="391076" indent="-391076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</a:rPr>
              <a:t>This began the </a:t>
            </a:r>
            <a:r>
              <a:rPr lang="en-US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modern era of Health Promotion</a:t>
            </a:r>
            <a:r>
              <a:rPr lang="en-US" altLang="en-US" dirty="0" smtClean="0">
                <a:solidFill>
                  <a:srgbClr val="006600"/>
                </a:solidFill>
              </a:rPr>
              <a:t>.</a:t>
            </a:r>
          </a:p>
          <a:p>
            <a:pPr marL="391076" indent="-391076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altLang="en-US" dirty="0" smtClean="0"/>
          </a:p>
        </p:txBody>
      </p:sp>
      <p:sp>
        <p:nvSpPr>
          <p:cNvPr id="6041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58452" y="127772"/>
            <a:ext cx="9089390" cy="1260211"/>
          </a:xfrm>
        </p:spPr>
        <p:txBody>
          <a:bodyPr anchorCtr="1"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PROMOTION</a:t>
            </a:r>
            <a:b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Lalonde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Report 1974</a:t>
            </a:r>
          </a:p>
        </p:txBody>
      </p:sp>
    </p:spTree>
    <p:extLst>
      <p:ext uri="{BB962C8B-B14F-4D97-AF65-F5344CB8AC3E}">
        <p14:creationId xmlns:p14="http://schemas.microsoft.com/office/powerpoint/2010/main" xmlns="" val="923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Health Promotion logo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72112"/>
            <a:ext cx="10693400" cy="697316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91117" y="84015"/>
            <a:ext cx="9089390" cy="536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/>
              <a:t>THE OTTAWA CHARTER </a:t>
            </a:r>
            <a:r>
              <a:rPr lang="en-US" altLang="en-US" sz="2800" dirty="0"/>
              <a:t>OF HEALTH PROMOTION</a:t>
            </a:r>
          </a:p>
        </p:txBody>
      </p:sp>
    </p:spTree>
    <p:extLst>
      <p:ext uri="{BB962C8B-B14F-4D97-AF65-F5344CB8AC3E}">
        <p14:creationId xmlns:p14="http://schemas.microsoft.com/office/powerpoint/2010/main" xmlns="" val="5090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84" y="329185"/>
            <a:ext cx="10127169" cy="1260211"/>
          </a:xfrm>
        </p:spPr>
        <p:txBody>
          <a:bodyPr/>
          <a:lstStyle/>
          <a:p>
            <a:pPr eaLnBrk="1" hangingPunct="1"/>
            <a:r>
              <a:rPr lang="en-US" altLang="en-US" sz="4100" dirty="0"/>
              <a:t>Individual &amp; Population Approaches</a:t>
            </a:r>
            <a:br>
              <a:rPr lang="en-US" altLang="en-US" sz="4100" dirty="0"/>
            </a:br>
            <a:endParaRPr lang="en-US" altLang="en-US" sz="3200" dirty="0">
              <a:solidFill>
                <a:srgbClr val="A50021"/>
              </a:solidFill>
            </a:endParaRPr>
          </a:p>
        </p:txBody>
      </p:sp>
      <p:pic>
        <p:nvPicPr>
          <p:cNvPr id="662531" name="Picture 3" descr="be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632" y="1662778"/>
            <a:ext cx="3341688" cy="31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2532" name="Picture 4" descr="bell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514" y="1662778"/>
            <a:ext cx="3341688" cy="31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5177761" y="4857062"/>
            <a:ext cx="5403153" cy="17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Gill Sans Extra Bold" pitchFamily="34" charset="0"/>
              </a:rPr>
              <a:t>Reduce a little risk in most people (e.g. Dietary fat </a:t>
            </a:r>
            <a:r>
              <a:rPr lang="en-US" altLang="en-US" sz="2200" dirty="0" smtClean="0">
                <a:latin typeface="Gill Sans Extra Bold" pitchFamily="34" charset="0"/>
              </a:rPr>
              <a:t>reduction, </a:t>
            </a:r>
            <a:r>
              <a:rPr lang="en-US" altLang="en-US" sz="2200" dirty="0">
                <a:latin typeface="Gill Sans Extra Bold" pitchFamily="34" charset="0"/>
              </a:rPr>
              <a:t>Physical Activity Campaign). </a:t>
            </a:r>
            <a:r>
              <a:rPr lang="en-US" altLang="en-US" sz="2200" dirty="0">
                <a:solidFill>
                  <a:srgbClr val="CC3300"/>
                </a:solidFill>
                <a:latin typeface="Gill Sans Extra Bold" pitchFamily="34" charset="0"/>
              </a:rPr>
              <a:t>Lifestyle change combined with an environmental approach.</a:t>
            </a:r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623782" y="4939325"/>
            <a:ext cx="4277360" cy="17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Gill Sans Extra Bold" pitchFamily="34" charset="0"/>
              </a:rPr>
              <a:t>Truncate high risk end of exposure distribution (e.g. NCD obesity clinic). </a:t>
            </a:r>
            <a:r>
              <a:rPr lang="en-US" altLang="en-US" sz="2200" dirty="0">
                <a:solidFill>
                  <a:srgbClr val="CC3300"/>
                </a:solidFill>
                <a:latin typeface="Gill Sans Extra Bold" pitchFamily="34" charset="0"/>
              </a:rPr>
              <a:t>Clinical approach to disease prevention.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3871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3" grpId="0" autoUpdateAnimBg="0"/>
      <p:bldP spid="6625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H</a:t>
            </a:r>
            <a:r>
              <a:rPr lang="en-GB" altLang="en-US" dirty="0" smtClean="0"/>
              <a:t>ealth Promotion can help generate and improve effective use of resources</a:t>
            </a:r>
            <a:endParaRPr lang="en-US" altLang="en-US" dirty="0" smtClean="0"/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1782233" y="2100351"/>
            <a:ext cx="2584238" cy="3528589"/>
          </a:xfrm>
          <a:prstGeom prst="curvedRightArrow">
            <a:avLst>
              <a:gd name="adj1" fmla="val 28966"/>
              <a:gd name="adj2" fmla="val 579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700"/>
          </a:p>
        </p:txBody>
      </p:sp>
      <p:sp>
        <p:nvSpPr>
          <p:cNvPr id="22532" name="AutoShape 6"/>
          <p:cNvSpPr>
            <a:spLocks noChangeArrowheads="1"/>
          </p:cNvSpPr>
          <p:nvPr/>
        </p:nvSpPr>
        <p:spPr bwMode="auto">
          <a:xfrm rot="10800000">
            <a:off x="5614035" y="1932323"/>
            <a:ext cx="2584238" cy="3528589"/>
          </a:xfrm>
          <a:prstGeom prst="curvedRightArrow">
            <a:avLst>
              <a:gd name="adj1" fmla="val 28912"/>
              <a:gd name="adj2" fmla="val 579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700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029796" y="2940491"/>
            <a:ext cx="2275733" cy="135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700" dirty="0"/>
              <a:t>public health intervention</a:t>
            </a:r>
            <a:endParaRPr lang="en-US" altLang="en-US" sz="2700" dirty="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194621" y="2016338"/>
            <a:ext cx="3231444" cy="93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hangingPunct="1">
              <a:spcBef>
                <a:spcPts val="0"/>
              </a:spcBef>
              <a:buFontTx/>
              <a:buNone/>
            </a:pPr>
            <a:r>
              <a:rPr lang="en-GB" altLang="en-US" sz="2700" dirty="0"/>
              <a:t>social	</a:t>
            </a:r>
            <a:r>
              <a:rPr lang="en-GB" altLang="en-US" sz="2700" dirty="0" smtClean="0"/>
              <a:t>enterprise</a:t>
            </a:r>
            <a:endParaRPr lang="en-US" altLang="en-US" sz="2700" dirty="0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445558" y="5062623"/>
            <a:ext cx="4010025" cy="16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>
                <a:solidFill>
                  <a:schemeClr val="tx2"/>
                </a:solidFill>
              </a:rPr>
              <a:t>Funds spent on keeping the population healthy versus treating the sick could improve efficiency within the same level of resources.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6505152" y="5239857"/>
            <a:ext cx="3920913" cy="139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100" dirty="0">
                <a:solidFill>
                  <a:schemeClr val="tx2"/>
                </a:solidFill>
              </a:rPr>
              <a:t>“wellness of all” can be a rallying point for mobilizing additional social, political and economic capital</a:t>
            </a:r>
            <a:endParaRPr lang="en-US" altLang="en-US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4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93247" y="1541523"/>
            <a:ext cx="4465485" cy="5160489"/>
          </a:xfrm>
        </p:spPr>
        <p:txBody>
          <a:bodyPr>
            <a:noAutofit/>
          </a:bodyPr>
          <a:lstStyle/>
          <a:p>
            <a:r>
              <a:rPr lang="en-GB" sz="2000" b="1" dirty="0"/>
              <a:t>"We, Heads of State and Government,  assembled at the United Nations on 19 and 20 September 2011, acknowledge that the </a:t>
            </a:r>
            <a:r>
              <a:rPr lang="en-GB" sz="2000" b="1" dirty="0">
                <a:solidFill>
                  <a:srgbClr val="FF0000"/>
                </a:solidFill>
              </a:rPr>
              <a:t>global burden and threat of non-communicable diseases constitutes one of the major challenges for development in the 21st century</a:t>
            </a:r>
            <a:r>
              <a:rPr lang="en-GB" sz="2000" b="1" dirty="0"/>
              <a:t>"</a:t>
            </a:r>
          </a:p>
          <a:p>
            <a:endParaRPr lang="en-GB" sz="2000" dirty="0"/>
          </a:p>
          <a:p>
            <a:r>
              <a:rPr lang="en-GB" sz="2000" dirty="0"/>
              <a:t>Paragraph 1 – </a:t>
            </a:r>
            <a:br>
              <a:rPr lang="en-GB" sz="2000" dirty="0"/>
            </a:br>
            <a:r>
              <a:rPr lang="en-GB" sz="2000" dirty="0"/>
              <a:t>Resolution  A/RES/66/2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2011 UN Political Declaration on NCDs</a:t>
            </a:r>
            <a:endParaRPr lang="en-GB" sz="2000" dirty="0"/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2" r="20752"/>
          <a:stretch>
            <a:fillRect/>
          </a:stretch>
        </p:blipFill>
        <p:spPr>
          <a:xfrm>
            <a:off x="79664" y="1251287"/>
            <a:ext cx="5535992" cy="391299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58F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United Nations General Assembly</a:t>
            </a:r>
            <a:endParaRPr lang="en-GB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36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1753</Words>
  <Application>Microsoft Office PowerPoint</Application>
  <PresentationFormat>Custom</PresentationFormat>
  <Paragraphs>304</Paragraphs>
  <Slides>37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master</vt:lpstr>
      <vt:lpstr>Microsoft Office Excel 97-2003 Worksheet</vt:lpstr>
      <vt:lpstr>Worksheet</vt:lpstr>
      <vt:lpstr>Slide 1</vt:lpstr>
      <vt:lpstr>Presentation Outline</vt:lpstr>
      <vt:lpstr>Question for the Day  </vt:lpstr>
      <vt:lpstr>What is Health Promotion?</vt:lpstr>
      <vt:lpstr>HEALTH PROMOTION The Lalonde Report 1974</vt:lpstr>
      <vt:lpstr>Slide 6</vt:lpstr>
      <vt:lpstr>Individual &amp; Population Approaches </vt:lpstr>
      <vt:lpstr>Health Promotion can help generate and improve effective use of resources</vt:lpstr>
      <vt:lpstr>Slide 9</vt:lpstr>
      <vt:lpstr>Slide 10</vt:lpstr>
      <vt:lpstr>Slide 11</vt:lpstr>
      <vt:lpstr>WHO Global Monitoring Framework on NCDs: 9 voluntary global NCD targets to be attained by 2025</vt:lpstr>
      <vt:lpstr>The Ottawa Conference - 1986 The Ottawa Charter for Health Promotion</vt:lpstr>
      <vt:lpstr>Taxation as an instrument for a  healthy public policy</vt:lpstr>
      <vt:lpstr>Building healthy public policy  to reduce tobacco use</vt:lpstr>
      <vt:lpstr>Slide 16</vt:lpstr>
      <vt:lpstr>Slide 17</vt:lpstr>
      <vt:lpstr>South Africa Raising excise taxes increases prices and reduces consumption</vt:lpstr>
      <vt:lpstr>Smoking prevalence in South Africa: There are 4 million fewer smokers than there would have been</vt:lpstr>
      <vt:lpstr>Philippine Tobacco Tax Reform Path at a Glance</vt:lpstr>
      <vt:lpstr>Win for Revenues</vt:lpstr>
      <vt:lpstr>Win for Public Health</vt:lpstr>
      <vt:lpstr>Philippines  Raising tobacco taxes is Good for Revenues, Good for Health</vt:lpstr>
      <vt:lpstr>Slide 24</vt:lpstr>
      <vt:lpstr>Building healthy public policy  to reduce childhood obesity</vt:lpstr>
      <vt:lpstr>Overweight and obesity trends rising…</vt:lpstr>
      <vt:lpstr>Slide 27</vt:lpstr>
      <vt:lpstr>Fiscal policies are a key component of a comprehensive policy package</vt:lpstr>
      <vt:lpstr>What do we know? </vt:lpstr>
      <vt:lpstr>Technical Meeting on Fiscal Policies  for Diet and Prevention of NCDs (Geneva, May 2015)</vt:lpstr>
      <vt:lpstr>Technical Meeting on Fiscal Policies for Diet and Prevention of NCDs</vt:lpstr>
      <vt:lpstr>CONCLUDING REMARKS</vt:lpstr>
      <vt:lpstr>CONCLUDING REMARKS</vt:lpstr>
      <vt:lpstr>Slide 34</vt:lpstr>
      <vt:lpstr>Which is a better approach?  </vt:lpstr>
      <vt:lpstr>Slide 36</vt:lpstr>
      <vt:lpstr>Slide 37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HP ProBook 440</cp:lastModifiedBy>
  <cp:revision>172</cp:revision>
  <dcterms:created xsi:type="dcterms:W3CDTF">2005-03-01T08:26:43Z</dcterms:created>
  <dcterms:modified xsi:type="dcterms:W3CDTF">2016-10-27T05:07:22Z</dcterms:modified>
  <cp:category>Guidelines</cp:category>
</cp:coreProperties>
</file>